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63" r:id="rId3"/>
  </p:sldMasterIdLst>
  <p:notesMasterIdLst>
    <p:notesMasterId r:id="rId79"/>
  </p:notesMasterIdLst>
  <p:sldIdLst>
    <p:sldId id="726" r:id="rId4"/>
    <p:sldId id="703" r:id="rId5"/>
    <p:sldId id="738" r:id="rId6"/>
    <p:sldId id="739" r:id="rId7"/>
    <p:sldId id="771" r:id="rId8"/>
    <p:sldId id="737" r:id="rId9"/>
    <p:sldId id="734" r:id="rId10"/>
    <p:sldId id="504" r:id="rId11"/>
    <p:sldId id="743" r:id="rId12"/>
    <p:sldId id="764" r:id="rId13"/>
    <p:sldId id="763" r:id="rId14"/>
    <p:sldId id="744" r:id="rId15"/>
    <p:sldId id="753" r:id="rId16"/>
    <p:sldId id="754" r:id="rId17"/>
    <p:sldId id="755" r:id="rId18"/>
    <p:sldId id="756" r:id="rId19"/>
    <p:sldId id="758" r:id="rId20"/>
    <p:sldId id="757" r:id="rId21"/>
    <p:sldId id="745" r:id="rId22"/>
    <p:sldId id="765" r:id="rId23"/>
    <p:sldId id="746" r:id="rId24"/>
    <p:sldId id="747" r:id="rId25"/>
    <p:sldId id="748" r:id="rId26"/>
    <p:sldId id="749" r:id="rId27"/>
    <p:sldId id="750" r:id="rId28"/>
    <p:sldId id="751" r:id="rId29"/>
    <p:sldId id="752" r:id="rId30"/>
    <p:sldId id="759" r:id="rId31"/>
    <p:sldId id="761" r:id="rId32"/>
    <p:sldId id="762" r:id="rId33"/>
    <p:sldId id="760" r:id="rId34"/>
    <p:sldId id="766" r:id="rId35"/>
    <p:sldId id="767" r:id="rId36"/>
    <p:sldId id="768" r:id="rId37"/>
    <p:sldId id="769" r:id="rId38"/>
    <p:sldId id="770" r:id="rId39"/>
    <p:sldId id="772" r:id="rId40"/>
    <p:sldId id="773" r:id="rId41"/>
    <p:sldId id="802" r:id="rId42"/>
    <p:sldId id="803" r:id="rId43"/>
    <p:sldId id="804" r:id="rId44"/>
    <p:sldId id="439" r:id="rId45"/>
    <p:sldId id="781" r:id="rId46"/>
    <p:sldId id="782" r:id="rId47"/>
    <p:sldId id="783" r:id="rId48"/>
    <p:sldId id="386" r:id="rId49"/>
    <p:sldId id="786" r:id="rId50"/>
    <p:sldId id="787" r:id="rId51"/>
    <p:sldId id="788" r:id="rId52"/>
    <p:sldId id="789" r:id="rId53"/>
    <p:sldId id="790" r:id="rId54"/>
    <p:sldId id="791" r:id="rId55"/>
    <p:sldId id="792" r:id="rId56"/>
    <p:sldId id="793" r:id="rId57"/>
    <p:sldId id="458" r:id="rId58"/>
    <p:sldId id="794" r:id="rId59"/>
    <p:sldId id="487" r:id="rId60"/>
    <p:sldId id="488" r:id="rId61"/>
    <p:sldId id="655" r:id="rId62"/>
    <p:sldId id="656" r:id="rId63"/>
    <p:sldId id="658" r:id="rId64"/>
    <p:sldId id="657" r:id="rId65"/>
    <p:sldId id="659" r:id="rId66"/>
    <p:sldId id="660" r:id="rId67"/>
    <p:sldId id="661" r:id="rId68"/>
    <p:sldId id="795" r:id="rId69"/>
    <p:sldId id="662" r:id="rId70"/>
    <p:sldId id="663" r:id="rId71"/>
    <p:sldId id="796" r:id="rId72"/>
    <p:sldId id="797" r:id="rId73"/>
    <p:sldId id="798" r:id="rId74"/>
    <p:sldId id="799" r:id="rId75"/>
    <p:sldId id="800" r:id="rId76"/>
    <p:sldId id="801" r:id="rId77"/>
    <p:sldId id="261" r:id="rId7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376F4C-2A11-4D28-A2AE-71231CDAC35B}">
          <p14:sldIdLst>
            <p14:sldId id="726"/>
            <p14:sldId id="703"/>
            <p14:sldId id="738"/>
            <p14:sldId id="739"/>
            <p14:sldId id="771"/>
            <p14:sldId id="737"/>
            <p14:sldId id="734"/>
            <p14:sldId id="504"/>
            <p14:sldId id="743"/>
            <p14:sldId id="764"/>
            <p14:sldId id="763"/>
            <p14:sldId id="744"/>
            <p14:sldId id="753"/>
            <p14:sldId id="754"/>
            <p14:sldId id="755"/>
            <p14:sldId id="756"/>
            <p14:sldId id="758"/>
            <p14:sldId id="757"/>
            <p14:sldId id="745"/>
            <p14:sldId id="765"/>
            <p14:sldId id="746"/>
            <p14:sldId id="747"/>
            <p14:sldId id="748"/>
            <p14:sldId id="749"/>
            <p14:sldId id="750"/>
            <p14:sldId id="751"/>
            <p14:sldId id="752"/>
            <p14:sldId id="759"/>
            <p14:sldId id="761"/>
            <p14:sldId id="762"/>
            <p14:sldId id="760"/>
            <p14:sldId id="766"/>
            <p14:sldId id="767"/>
            <p14:sldId id="768"/>
            <p14:sldId id="769"/>
            <p14:sldId id="770"/>
            <p14:sldId id="772"/>
            <p14:sldId id="773"/>
            <p14:sldId id="802"/>
            <p14:sldId id="803"/>
            <p14:sldId id="804"/>
            <p14:sldId id="439"/>
            <p14:sldId id="781"/>
            <p14:sldId id="782"/>
            <p14:sldId id="783"/>
            <p14:sldId id="386"/>
            <p14:sldId id="786"/>
            <p14:sldId id="787"/>
            <p14:sldId id="788"/>
            <p14:sldId id="789"/>
            <p14:sldId id="790"/>
            <p14:sldId id="791"/>
            <p14:sldId id="792"/>
            <p14:sldId id="793"/>
            <p14:sldId id="458"/>
            <p14:sldId id="794"/>
            <p14:sldId id="487"/>
            <p14:sldId id="488"/>
            <p14:sldId id="655"/>
            <p14:sldId id="656"/>
            <p14:sldId id="658"/>
            <p14:sldId id="657"/>
            <p14:sldId id="659"/>
            <p14:sldId id="660"/>
            <p14:sldId id="661"/>
            <p14:sldId id="795"/>
            <p14:sldId id="662"/>
            <p14:sldId id="663"/>
            <p14:sldId id="796"/>
            <p14:sldId id="797"/>
            <p14:sldId id="798"/>
            <p14:sldId id="799"/>
            <p14:sldId id="800"/>
            <p14:sldId id="801"/>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0909" autoAdjust="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DEB6-B782-427C-95E2-2770B28925B3}"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CD188-AE7E-47A5-9283-EB0075D5B612}" type="slidenum">
              <a:rPr lang="en-US" smtClean="0"/>
              <a:t>‹#›</a:t>
            </a:fld>
            <a:endParaRPr lang="en-US"/>
          </a:p>
        </p:txBody>
      </p:sp>
    </p:spTree>
    <p:extLst>
      <p:ext uri="{BB962C8B-B14F-4D97-AF65-F5344CB8AC3E}">
        <p14:creationId xmlns:p14="http://schemas.microsoft.com/office/powerpoint/2010/main" val="37192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41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45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36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212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46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5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73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30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85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24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55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82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94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820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61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41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127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24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39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90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56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31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72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529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457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75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6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603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92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0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42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02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09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04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4087760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01999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746690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D9AF89-84B5-4064-A41A-009386410D2A}"/>
              </a:ext>
            </a:extLst>
          </p:cNvPr>
          <p:cNvSpPr>
            <a:spLocks noGrp="1"/>
          </p:cNvSpPr>
          <p:nvPr>
            <p:ph type="sldNum" sz="quarter" idx="10"/>
          </p:nvPr>
        </p:nvSpPr>
        <p:spPr/>
        <p:txBody>
          <a:bodyPr/>
          <a:lstStyle/>
          <a:p>
            <a:fld id="{05002AB8-4774-483B-8F28-180FDF3F9E7C}" type="slidenum">
              <a:rPr lang="en-ID" smtClean="0"/>
              <a:t>‹#›</a:t>
            </a:fld>
            <a:endParaRPr lang="en-ID"/>
          </a:p>
        </p:txBody>
      </p:sp>
    </p:spTree>
    <p:extLst>
      <p:ext uri="{BB962C8B-B14F-4D97-AF65-F5344CB8AC3E}">
        <p14:creationId xmlns:p14="http://schemas.microsoft.com/office/powerpoint/2010/main" val="3251388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A418E7CE-F349-481B-B78E-B9C8EC47AEB0}" type="datetime1">
              <a:rPr lang="en-US" smtClean="0"/>
              <a:t>10/4/2024</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97358230-043B-4B0C-94A1-2C00C732E7D0}" type="slidenum">
              <a:rPr lang="en-US" smtClean="0"/>
              <a:t>‹#›</a:t>
            </a:fld>
            <a:endParaRPr lang="en-US"/>
          </a:p>
        </p:txBody>
      </p:sp>
    </p:spTree>
    <p:extLst>
      <p:ext uri="{BB962C8B-B14F-4D97-AF65-F5344CB8AC3E}">
        <p14:creationId xmlns:p14="http://schemas.microsoft.com/office/powerpoint/2010/main" val="3157243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2C10D-3934-4E3C-8102-DDFC7E70CD9E}" type="datetime1">
              <a:rPr lang="en-US" smtClean="0"/>
              <a:t>10/4/2024</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625144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2AB03A-7BCE-47BD-9410-40C8337D801A}" type="datetime1">
              <a:rPr lang="en-US" smtClean="0"/>
              <a:t>10/4/2024</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33840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66A98D-BB3B-4490-95D2-144123600ECD}"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558633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838DE9-46EB-4A42-85EE-9F6B8D160C8A}"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4285620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22986F-C330-45CD-BFA3-304D7245624F}" type="datetime1">
              <a:rPr lang="en-US" smtClean="0"/>
              <a:t>10/4/2024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92535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377B1-B3EA-4781-BA88-363616189775}" type="datetime1">
              <a:rPr lang="en-US" smtClean="0"/>
              <a:t>10/4/2024</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243552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833415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958735-4441-46E6-A05A-7EF79CB7FA11}"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6466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BC6514-9C5E-4223-9A61-EE99D929298F}"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597911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03197-9CCE-436D-9DEE-277B2C2A6D93}"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809896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5BA7E9-1431-4E31-A7E0-CCD202C6A5E9}"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32073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1C72B7-2D32-48A6-920E-4CB3EDBB0CD4}"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985944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70E85-2A19-43BC-8648-0303DDDCF71A}"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333179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661F74-C2D4-475A-96DE-79141978F7AD}"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007787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C19EA09-2305-442D-874C-FBF270958913}"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2145407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34535-7554-415D-8B88-661C8F0B5C12}"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48177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EBD01-49A2-45BA-9AA9-3745BD7D1AFE}"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79566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231431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990303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212076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2575822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784884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12759050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2605858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0705952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103999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179246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04/10/2024</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65247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D132DEA8-7B19-4A37-9E84-070642C8D29B}" type="datetimeFigureOut">
              <a:rPr lang="id-ID" smtClean="0"/>
              <a:t>04/10/2024</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61850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04/10/2024</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61526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81901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531965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3.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04/10/2024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extLst>
      <p:ext uri="{BB962C8B-B14F-4D97-AF65-F5344CB8AC3E}">
        <p14:creationId xmlns:p14="http://schemas.microsoft.com/office/powerpoint/2010/main" val="3377753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974489-3557-4560-950B-8649B5D7E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02AB8-4774-483B-8F28-180FDF3F9E7C}" type="slidenum">
              <a:rPr lang="en-ID" smtClean="0"/>
              <a:t>‹#›</a:t>
            </a:fld>
            <a:endParaRPr lang="en-ID"/>
          </a:p>
        </p:txBody>
      </p:sp>
    </p:spTree>
    <p:extLst>
      <p:ext uri="{BB962C8B-B14F-4D97-AF65-F5344CB8AC3E}">
        <p14:creationId xmlns:p14="http://schemas.microsoft.com/office/powerpoint/2010/main" val="3277411423"/>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7">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5468EB0-CD42-4800-9F34-19E6C6BBF0F5}" type="datetime1">
              <a:rPr lang="en-US" smtClean="0"/>
              <a:t>10/4/2024</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7358230-043B-4B0C-94A1-2C00C732E7D0}" type="slidenum">
              <a:rPr lang="en-US" smtClean="0"/>
              <a:t>‹#›</a:t>
            </a:fld>
            <a:endParaRPr lang="en-US"/>
          </a:p>
        </p:txBody>
      </p:sp>
    </p:spTree>
    <p:extLst>
      <p:ext uri="{BB962C8B-B14F-4D97-AF65-F5344CB8AC3E}">
        <p14:creationId xmlns:p14="http://schemas.microsoft.com/office/powerpoint/2010/main" val="223435303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cran.r-project.org/bin/windows/bas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posit.co/download/rstudio-deskt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cran.r-project.org/doc/contrib/Rossiter-RIntro-ITC.pdf" TargetMode="External"/><Relationship Id="rId3" Type="http://schemas.openxmlformats.org/officeDocument/2006/relationships/image" Target="../media/image3.jpg"/><Relationship Id="rId7" Type="http://schemas.openxmlformats.org/officeDocument/2006/relationships/hyperlink" Target="http://cran.r-project.org/doc/contrib/Owen-TheRGuide.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urfie.net/" TargetMode="External"/><Relationship Id="rId5" Type="http://schemas.openxmlformats.org/officeDocument/2006/relationships/hyperlink" Target="http://cran.r-project.org/doc/contrib/usingR.pdf" TargetMode="External"/><Relationship Id="rId4" Type="http://schemas.openxmlformats.org/officeDocument/2006/relationships/hyperlink" Target="http://cran.r-project.org/doc/contrib/Kuhnert+Venables-R_Course_Notes.zip" TargetMode="External"/><Relationship Id="rId9" Type="http://schemas.openxmlformats.org/officeDocument/2006/relationships/hyperlink" Target="http://cran.r-project.org/doc/manuals/R-intro.pdf"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rni.helsinki.fi/~pek/s-tools/lm-more.r" TargetMode="External"/><Relationship Id="rId3" Type="http://schemas.openxmlformats.org/officeDocument/2006/relationships/image" Target="../media/image3.jpg"/><Relationship Id="rId7" Type="http://schemas.openxmlformats.org/officeDocument/2006/relationships/hyperlink" Target="http://www.stat.wisc.edu/~deepayan/SIBS2005/slides/language-overview-4.pdf" TargetMode="External"/><Relationship Id="rId12" Type="http://schemas.openxmlformats.org/officeDocument/2006/relationships/hyperlink" Target="http://cran.r-project.org/doc/contrib/Short-refcard.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casoilresource.lawr.ucdavis.edu/drupal/node/100" TargetMode="External"/><Relationship Id="rId11" Type="http://schemas.openxmlformats.org/officeDocument/2006/relationships/hyperlink" Target="http://cran.r-project.org/doc/manuals/R-data.html" TargetMode="External"/><Relationship Id="rId5" Type="http://schemas.openxmlformats.org/officeDocument/2006/relationships/hyperlink" Target="http://ecology.msu.montana.edu/labdsv/R/labs/" TargetMode="External"/><Relationship Id="rId10" Type="http://schemas.openxmlformats.org/officeDocument/2006/relationships/hyperlink" Target="http://cran.r-project.org/doc/manuals/R-intro.pdf" TargetMode="External"/><Relationship Id="rId4" Type="http://schemas.openxmlformats.org/officeDocument/2006/relationships/hyperlink" Target="http://casoilresource.lawr.ucdavis.edu/drupal/node/www.fort.usgs.gov/BRDScience/LearnR.htm" TargetMode="External"/><Relationship Id="rId9" Type="http://schemas.openxmlformats.org/officeDocument/2006/relationships/hyperlink" Target="http://wiki.r-project.org/rwiki/doku.ph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811.png"/></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00.PNG"/><Relationship Id="rId1" Type="http://schemas.openxmlformats.org/officeDocument/2006/relationships/slideLayout" Target="../slideLayouts/slideLayout19.xml"/><Relationship Id="rId6" Type="http://schemas.openxmlformats.org/officeDocument/2006/relationships/image" Target="../media/image140.png"/><Relationship Id="rId5" Type="http://schemas.openxmlformats.org/officeDocument/2006/relationships/image" Target="../media/image131.png"/><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1.png"/><Relationship Id="rId1" Type="http://schemas.openxmlformats.org/officeDocument/2006/relationships/slideLayout" Target="../slideLayouts/slideLayout19.xml"/><Relationship Id="rId5" Type="http://schemas.openxmlformats.org/officeDocument/2006/relationships/image" Target="../media/image230.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0.png"/><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3292B94-C79A-4EC6-B2E4-E753C316057D}"/>
              </a:ext>
            </a:extLst>
          </p:cNvPr>
          <p:cNvSpPr/>
          <p:nvPr/>
        </p:nvSpPr>
        <p:spPr>
          <a:xfrm>
            <a:off x="280982" y="3929743"/>
            <a:ext cx="11911018" cy="1013708"/>
          </a:xfrm>
          <a:prstGeom prst="rect">
            <a:avLst/>
          </a:prstGeom>
          <a:solidFill>
            <a:srgbClr val="0C3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0A01A25-7499-46CB-A14B-68340A1CACC4}"/>
              </a:ext>
            </a:extLst>
          </p:cNvPr>
          <p:cNvSpPr/>
          <p:nvPr/>
        </p:nvSpPr>
        <p:spPr>
          <a:xfrm>
            <a:off x="1" y="3929980"/>
            <a:ext cx="280981" cy="1013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26AD5D2-A556-4D2D-9544-E89183058C97}"/>
              </a:ext>
            </a:extLst>
          </p:cNvPr>
          <p:cNvSpPr txBox="1"/>
          <p:nvPr/>
        </p:nvSpPr>
        <p:spPr>
          <a:xfrm>
            <a:off x="1238809" y="860253"/>
            <a:ext cx="7035614" cy="646331"/>
          </a:xfrm>
          <a:prstGeom prst="rect">
            <a:avLst/>
          </a:prstGeom>
          <a:noFill/>
        </p:spPr>
        <p:txBody>
          <a:bodyPr wrap="square" rtlCol="0">
            <a:spAutoFit/>
          </a:bodyPr>
          <a:lstStyle/>
          <a:p>
            <a:pPr lvl="0">
              <a:defRPr/>
            </a:pPr>
            <a:r>
              <a:rPr lang="en-ID" dirty="0">
                <a:solidFill>
                  <a:srgbClr val="E7E6E6">
                    <a:lumMod val="50000"/>
                  </a:srgbClr>
                </a:solidFill>
                <a:latin typeface="Helvetica" panose="020B0604020202020204" pitchFamily="34" charset="0"/>
                <a:cs typeface="Helvetica" panose="020B0604020202020204" pitchFamily="34" charset="0"/>
              </a:rPr>
              <a:t>Workshop Utilization of Satellite and Gridded Socioeconomic Data</a:t>
            </a:r>
          </a:p>
          <a:p>
            <a:pPr lvl="0">
              <a:defRPr/>
            </a:pPr>
            <a:r>
              <a:rPr lang="en-ID" dirty="0">
                <a:solidFill>
                  <a:srgbClr val="E7E6E6">
                    <a:lumMod val="50000"/>
                  </a:srgbClr>
                </a:solidFill>
                <a:latin typeface="Helvetica" panose="020B0604020202020204" pitchFamily="34" charset="0"/>
                <a:cs typeface="Helvetica" panose="020B0604020202020204" pitchFamily="34" charset="0"/>
              </a:rPr>
              <a:t>BK Sparse FEB UGM</a:t>
            </a:r>
          </a:p>
        </p:txBody>
      </p:sp>
      <p:sp>
        <p:nvSpPr>
          <p:cNvPr id="16" name="TextBox 15">
            <a:extLst>
              <a:ext uri="{FF2B5EF4-FFF2-40B4-BE49-F238E27FC236}">
                <a16:creationId xmlns:a16="http://schemas.microsoft.com/office/drawing/2014/main" id="{868D9933-6701-42B0-88C8-8EEFA7034BB5}"/>
              </a:ext>
            </a:extLst>
          </p:cNvPr>
          <p:cNvSpPr txBox="1"/>
          <p:nvPr/>
        </p:nvSpPr>
        <p:spPr>
          <a:xfrm>
            <a:off x="1247774" y="1702831"/>
            <a:ext cx="7107722" cy="1077218"/>
          </a:xfrm>
          <a:prstGeom prst="rect">
            <a:avLst/>
          </a:prstGeom>
          <a:noFill/>
        </p:spPr>
        <p:txBody>
          <a:bodyPr wrap="square" rtlCol="0">
            <a:spAutoFit/>
          </a:bodyPr>
          <a:lstStyle/>
          <a:p>
            <a:pPr lvl="0"/>
            <a:r>
              <a:rPr lang="en-US" sz="3200" dirty="0">
                <a:latin typeface="Century" panose="02040604050505020304" pitchFamily="18" charset="0"/>
              </a:rPr>
              <a:t>Introduction to R and </a:t>
            </a:r>
            <a:br>
              <a:rPr lang="en-US" sz="3200" dirty="0">
                <a:latin typeface="Century" panose="02040604050505020304" pitchFamily="18" charset="0"/>
              </a:rPr>
            </a:br>
            <a:r>
              <a:rPr lang="en-US" sz="3200" dirty="0">
                <a:latin typeface="Century" panose="02040604050505020304" pitchFamily="18" charset="0"/>
              </a:rPr>
              <a:t>Its Application on Spatial Analysis</a:t>
            </a:r>
            <a:endParaRPr lang="en-ID" sz="2800" dirty="0">
              <a:solidFill>
                <a:srgbClr val="4472C4">
                  <a:lumMod val="50000"/>
                </a:srgbClr>
              </a:solidFill>
              <a:latin typeface="Century" panose="02040604050505020304" pitchFamily="18" charset="0"/>
              <a:cs typeface="Helvetica" panose="020B0604020202020204" pitchFamily="34" charset="0"/>
            </a:endParaRPr>
          </a:p>
        </p:txBody>
      </p:sp>
      <p:sp>
        <p:nvSpPr>
          <p:cNvPr id="17" name="Rectangle 16">
            <a:extLst>
              <a:ext uri="{FF2B5EF4-FFF2-40B4-BE49-F238E27FC236}">
                <a16:creationId xmlns:a16="http://schemas.microsoft.com/office/drawing/2014/main" id="{A0540A98-1C00-49A0-859C-96DC7BB1548C}"/>
              </a:ext>
            </a:extLst>
          </p:cNvPr>
          <p:cNvSpPr/>
          <p:nvPr/>
        </p:nvSpPr>
        <p:spPr>
          <a:xfrm>
            <a:off x="1343025" y="1485900"/>
            <a:ext cx="428625" cy="666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8D4C413-D812-44FC-88B2-3D196036117A}"/>
              </a:ext>
            </a:extLst>
          </p:cNvPr>
          <p:cNvSpPr txBox="1"/>
          <p:nvPr/>
        </p:nvSpPr>
        <p:spPr>
          <a:xfrm>
            <a:off x="1247774" y="4205764"/>
            <a:ext cx="48387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Gigih Fitrianto</a:t>
            </a:r>
          </a:p>
        </p:txBody>
      </p:sp>
    </p:spTree>
    <p:extLst>
      <p:ext uri="{BB962C8B-B14F-4D97-AF65-F5344CB8AC3E}">
        <p14:creationId xmlns:p14="http://schemas.microsoft.com/office/powerpoint/2010/main" val="176156787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36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accel="28000" fill="hold" grpId="0" nodeType="withEffect" p14:presetBounceEnd="10000">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14:bounceEnd="10000">
                                          <p:cBhvr additive="base">
                                            <p:cTn id="15" dur="300" fill="hold"/>
                                            <p:tgtEl>
                                              <p:spTgt spid="16"/>
                                            </p:tgtEl>
                                            <p:attrNameLst>
                                              <p:attrName>ppt_x</p:attrName>
                                            </p:attrNameLst>
                                          </p:cBhvr>
                                          <p:tavLst>
                                            <p:tav tm="0">
                                              <p:val>
                                                <p:strVal val="0-#ppt_w/2"/>
                                              </p:val>
                                            </p:tav>
                                            <p:tav tm="100000">
                                              <p:val>
                                                <p:strVal val="#ppt_x"/>
                                              </p:val>
                                            </p:tav>
                                          </p:tavLst>
                                        </p:anim>
                                        <p:anim calcmode="lin" valueType="num" p14:bounceEnd="10000">
                                          <p:cBhvr additive="base">
                                            <p:cTn id="16" dur="3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accel="56000" fill="hold" grpId="0" nodeType="withEffect" p14:presetBounceEnd="6000">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14:bounceEnd="6000">
                                          <p:cBhvr additive="base">
                                            <p:cTn id="19" dur="500" fill="hold"/>
                                            <p:tgtEl>
                                              <p:spTgt spid="19"/>
                                            </p:tgtEl>
                                            <p:attrNameLst>
                                              <p:attrName>ppt_x</p:attrName>
                                            </p:attrNameLst>
                                          </p:cBhvr>
                                          <p:tavLst>
                                            <p:tav tm="0">
                                              <p:val>
                                                <p:strVal val="1+#ppt_w/2"/>
                                              </p:val>
                                            </p:tav>
                                            <p:tav tm="100000">
                                              <p:val>
                                                <p:strVal val="#ppt_x"/>
                                              </p:val>
                                            </p:tav>
                                          </p:tavLst>
                                        </p:anim>
                                        <p:anim calcmode="lin" valueType="num" p14:bounceEnd="6000">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2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p:bldP spid="16" grpId="0"/>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36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accel="2800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300" fill="hold"/>
                                            <p:tgtEl>
                                              <p:spTgt spid="16"/>
                                            </p:tgtEl>
                                            <p:attrNameLst>
                                              <p:attrName>ppt_x</p:attrName>
                                            </p:attrNameLst>
                                          </p:cBhvr>
                                          <p:tavLst>
                                            <p:tav tm="0">
                                              <p:val>
                                                <p:strVal val="0-#ppt_w/2"/>
                                              </p:val>
                                            </p:tav>
                                            <p:tav tm="100000">
                                              <p:val>
                                                <p:strVal val="#ppt_x"/>
                                              </p:val>
                                            </p:tav>
                                          </p:tavLst>
                                        </p:anim>
                                        <p:anim calcmode="lin" valueType="num">
                                          <p:cBhvr additive="base">
                                            <p:cTn id="16" dur="3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accel="56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2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p:bldP spid="16" grpId="0"/>
          <p:bldP spid="1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Introduction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2" y="1253330"/>
            <a:ext cx="10393897" cy="4968175"/>
          </a:xfrm>
        </p:spPr>
        <p:txBody>
          <a:bodyPr>
            <a:normAutofit/>
          </a:bodyPr>
          <a:lstStyle/>
          <a:p>
            <a:r>
              <a:rPr lang="en-GB" altLang="id-ID" sz="3600" dirty="0"/>
              <a:t>SAS</a:t>
            </a:r>
          </a:p>
          <a:p>
            <a:r>
              <a:rPr lang="en-GB" altLang="id-ID" sz="3600" dirty="0"/>
              <a:t>SPSS</a:t>
            </a:r>
          </a:p>
          <a:p>
            <a:r>
              <a:rPr lang="en-GB" altLang="id-ID" sz="3600" dirty="0" err="1"/>
              <a:t>Eviews</a:t>
            </a:r>
            <a:endParaRPr lang="en-GB" altLang="id-ID" sz="3600" dirty="0"/>
          </a:p>
          <a:p>
            <a:r>
              <a:rPr lang="en-GB" altLang="id-ID" sz="3600" dirty="0"/>
              <a:t>R</a:t>
            </a:r>
          </a:p>
          <a:p>
            <a:r>
              <a:rPr lang="en-GB" altLang="id-ID" sz="3600" dirty="0"/>
              <a:t>Python</a:t>
            </a:r>
          </a:p>
          <a:p>
            <a:r>
              <a:rPr lang="en-GB" altLang="id-ID" sz="3600" dirty="0"/>
              <a:t>MATLAB</a:t>
            </a:r>
          </a:p>
          <a:p>
            <a:r>
              <a:rPr lang="en-GB" altLang="id-ID" sz="3600" dirty="0" err="1"/>
              <a:t>GeoDa</a:t>
            </a:r>
            <a:r>
              <a:rPr lang="en-GB" altLang="id-ID" sz="3600" dirty="0"/>
              <a:t> (Specialized for Spatial Analysis)</a:t>
            </a:r>
          </a:p>
          <a:p>
            <a:r>
              <a:rPr lang="en-GB" altLang="id-ID" sz="3600" dirty="0"/>
              <a:t>…</a:t>
            </a:r>
          </a:p>
        </p:txBody>
      </p:sp>
    </p:spTree>
    <p:extLst>
      <p:ext uri="{BB962C8B-B14F-4D97-AF65-F5344CB8AC3E}">
        <p14:creationId xmlns:p14="http://schemas.microsoft.com/office/powerpoint/2010/main" val="399788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4685614" cy="4968175"/>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Download R:</a:t>
            </a:r>
            <a:br>
              <a:rPr lang="en-US" sz="2000" b="1"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rPr>
              <a:t>Available on (Windows, Linux</a:t>
            </a:r>
            <a:r>
              <a:rPr lang="en-US" sz="2000" dirty="0">
                <a:latin typeface="Book Antiqua" panose="02040602050305030304" pitchFamily="18" charset="0"/>
                <a:ea typeface="Calibri" panose="020F0502020204030204" pitchFamily="34" charset="0"/>
                <a:cs typeface="Times New Roman" panose="02020603050405020304" pitchFamily="18" charset="0"/>
              </a:rPr>
              <a:t>, Mac)</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hlinkClick r:id="rId4"/>
              </a:rPr>
              <a:t>https://cran.r-project.org/bin/windows/base/</a:t>
            </a:r>
            <a:r>
              <a:rPr lang="en-US" sz="2000" dirty="0">
                <a:effectLst/>
                <a:latin typeface="Book Antiqua" panose="02040602050305030304" pitchFamily="18" charset="0"/>
                <a:ea typeface="Calibri" panose="020F0502020204030204" pitchFamily="34" charset="0"/>
                <a:cs typeface="Times New Roman" panose="02020603050405020304" pitchFamily="18" charset="0"/>
              </a:rPr>
              <a:t> </a:t>
            </a:r>
          </a:p>
          <a:p>
            <a:pPr>
              <a:lnSpc>
                <a:spcPct val="150000"/>
              </a:lnSpc>
            </a:pPr>
            <a:r>
              <a:rPr lang="en-US" sz="2000" dirty="0">
                <a:latin typeface="Book Antiqua" panose="02040602050305030304" pitchFamily="18" charset="0"/>
                <a:ea typeface="Calibri" panose="020F0502020204030204" pitchFamily="34" charset="0"/>
                <a:cs typeface="Times New Roman" panose="02020603050405020304" pitchFamily="18" charset="0"/>
              </a:rPr>
              <a:t>Latest version: 4.4.0 </a:t>
            </a:r>
            <a:br>
              <a:rPr lang="en-US" sz="2000" dirty="0">
                <a:latin typeface="Book Antiqua" panose="02040602050305030304" pitchFamily="18" charset="0"/>
                <a:ea typeface="Calibri" panose="020F0502020204030204" pitchFamily="34" charset="0"/>
                <a:cs typeface="Times New Roman" panose="02020603050405020304" pitchFamily="18" charset="0"/>
              </a:rPr>
            </a:br>
            <a:r>
              <a:rPr lang="en-US" sz="2000" dirty="0">
                <a:latin typeface="Book Antiqua" panose="02040602050305030304" pitchFamily="18" charset="0"/>
                <a:ea typeface="Calibri" panose="020F0502020204030204" pitchFamily="34" charset="0"/>
                <a:cs typeface="Times New Roman" panose="02020603050405020304" pitchFamily="18" charset="0"/>
              </a:rPr>
              <a:t>You may also download the previous version.</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endParaRPr lang="en-US" sz="2000" b="1"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17A98B0-6EC0-A866-E1A2-2FB561E46D63}"/>
              </a:ext>
            </a:extLst>
          </p:cNvPr>
          <p:cNvPicPr>
            <a:picLocks noChangeAspect="1"/>
          </p:cNvPicPr>
          <p:nvPr/>
        </p:nvPicPr>
        <p:blipFill>
          <a:blip r:embed="rId5"/>
          <a:stretch>
            <a:fillRect/>
          </a:stretch>
        </p:blipFill>
        <p:spPr>
          <a:xfrm>
            <a:off x="6124631" y="1774960"/>
            <a:ext cx="5449060" cy="1305107"/>
          </a:xfrm>
          <a:prstGeom prst="rect">
            <a:avLst/>
          </a:prstGeom>
        </p:spPr>
      </p:pic>
      <p:pic>
        <p:nvPicPr>
          <p:cNvPr id="7" name="Picture 6">
            <a:extLst>
              <a:ext uri="{FF2B5EF4-FFF2-40B4-BE49-F238E27FC236}">
                <a16:creationId xmlns:a16="http://schemas.microsoft.com/office/drawing/2014/main" id="{C83E7D4A-2395-207F-5A8A-093810723D94}"/>
              </a:ext>
            </a:extLst>
          </p:cNvPr>
          <p:cNvPicPr>
            <a:picLocks noChangeAspect="1"/>
          </p:cNvPicPr>
          <p:nvPr/>
        </p:nvPicPr>
        <p:blipFill>
          <a:blip r:embed="rId6"/>
          <a:stretch>
            <a:fillRect/>
          </a:stretch>
        </p:blipFill>
        <p:spPr>
          <a:xfrm>
            <a:off x="2212947" y="4200354"/>
            <a:ext cx="9360744" cy="2096620"/>
          </a:xfrm>
          <a:prstGeom prst="rect">
            <a:avLst/>
          </a:prstGeom>
        </p:spPr>
      </p:pic>
    </p:spTree>
    <p:extLst>
      <p:ext uri="{BB962C8B-B14F-4D97-AF65-F5344CB8AC3E}">
        <p14:creationId xmlns:p14="http://schemas.microsoft.com/office/powerpoint/2010/main" val="299327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4685614" cy="4968175"/>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Download for RStudio:</a:t>
            </a:r>
            <a:br>
              <a:rPr lang="en-US" sz="2000" b="1"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rPr>
              <a:t>Available on (Windows, Linux</a:t>
            </a:r>
            <a:r>
              <a:rPr lang="en-US" sz="2000" dirty="0">
                <a:latin typeface="Book Antiqua" panose="02040602050305030304" pitchFamily="18" charset="0"/>
                <a:ea typeface="Calibri" panose="020F0502020204030204" pitchFamily="34" charset="0"/>
                <a:cs typeface="Times New Roman" panose="02020603050405020304" pitchFamily="18" charset="0"/>
              </a:rPr>
              <a:t>, Mac)</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hlinkClick r:id="rId4"/>
              </a:rPr>
              <a:t>https://posit.co/download/rstudio-desktop/</a:t>
            </a:r>
            <a:endParaRPr lang="en-US" sz="2000"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pPr>
            <a:r>
              <a:rPr lang="en-US" sz="2000" dirty="0">
                <a:latin typeface="Book Antiqua" panose="02040602050305030304" pitchFamily="18" charset="0"/>
                <a:ea typeface="Calibri" panose="020F0502020204030204" pitchFamily="34" charset="0"/>
                <a:cs typeface="Times New Roman" panose="02020603050405020304" pitchFamily="18" charset="0"/>
              </a:rPr>
              <a:t>Latest version: 2024.04.1+748 </a:t>
            </a:r>
            <a:br>
              <a:rPr lang="en-US" sz="2000" dirty="0">
                <a:latin typeface="Book Antiqua" panose="02040602050305030304" pitchFamily="18" charset="0"/>
                <a:ea typeface="Calibri" panose="020F0502020204030204" pitchFamily="34" charset="0"/>
                <a:cs typeface="Times New Roman" panose="02020603050405020304" pitchFamily="18" charset="0"/>
              </a:rPr>
            </a:br>
            <a:r>
              <a:rPr lang="en-US" sz="2000" dirty="0">
                <a:latin typeface="Book Antiqua" panose="02040602050305030304" pitchFamily="18" charset="0"/>
                <a:ea typeface="Calibri" panose="020F0502020204030204" pitchFamily="34" charset="0"/>
                <a:cs typeface="Times New Roman" panose="02020603050405020304" pitchFamily="18" charset="0"/>
              </a:rPr>
              <a:t>You may also download the previous version.</a:t>
            </a:r>
          </a:p>
          <a:p>
            <a:pPr>
              <a:lnSpc>
                <a:spcPct val="150000"/>
              </a:lnSpc>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Size: 263.07 MB</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endParaRPr lang="en-US" sz="2000" b="1"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3FCC21C-C10A-E3DA-E623-7E4CF6733094}"/>
              </a:ext>
            </a:extLst>
          </p:cNvPr>
          <p:cNvPicPr>
            <a:picLocks noChangeAspect="1"/>
          </p:cNvPicPr>
          <p:nvPr/>
        </p:nvPicPr>
        <p:blipFill>
          <a:blip r:embed="rId5"/>
          <a:stretch>
            <a:fillRect/>
          </a:stretch>
        </p:blipFill>
        <p:spPr>
          <a:xfrm>
            <a:off x="5185218" y="1395729"/>
            <a:ext cx="7006782" cy="4066542"/>
          </a:xfrm>
          <a:prstGeom prst="rect">
            <a:avLst/>
          </a:prstGeom>
        </p:spPr>
      </p:pic>
    </p:spTree>
    <p:extLst>
      <p:ext uri="{BB962C8B-B14F-4D97-AF65-F5344CB8AC3E}">
        <p14:creationId xmlns:p14="http://schemas.microsoft.com/office/powerpoint/2010/main" val="4165227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Why use R</a:t>
            </a:r>
            <a:r>
              <a:rPr lang="en-US" sz="2000" b="1" dirty="0">
                <a:latin typeface="Book Antiqua" panose="02040602050305030304" pitchFamily="18" charset="0"/>
                <a:ea typeface="Calibri" panose="020F0502020204030204" pitchFamily="34" charset="0"/>
                <a:cs typeface="Times New Roman" panose="02020603050405020304" pitchFamily="18" charset="0"/>
              </a:rPr>
              <a:t>?</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It’s Freeware with Large and Updated Communities.</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Powerful tools, especially for statistical and mathematical problems (e.g. Optimization, Grid Search, 3D Visualization, Raster and Spatial Object).</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It has state-of-the-art graphics capabilities. </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Even though Python emerged as a more popular free tool that provides a broader scope of analysis, especially for data science and beyond statistics, R still has a strong backbone for statistical analysis. Nowadays we combine both for the analysis.</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Better to learn both!</a:t>
            </a:r>
            <a:endParaRPr lang="en-US" sz="20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919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List of Tutorials</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P. Kuhnert &amp; B. Venables,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4"/>
              </a:rPr>
              <a:t>An Introduction to R: Software for Statistical Modeling &amp; Computing</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J.H. </a:t>
            </a:r>
            <a:r>
              <a:rPr kumimoji="0" lang="en-US" altLang="en-US" sz="2400" b="0" i="0" u="none" strike="noStrike" kern="0" cap="none" spc="0" normalizeH="0" baseline="0" noProof="0" dirty="0" err="1">
                <a:ln>
                  <a:noFill/>
                </a:ln>
                <a:solidFill>
                  <a:srgbClr val="000000"/>
                </a:solidFill>
                <a:effectLst/>
                <a:uLnTx/>
                <a:uFillTx/>
                <a:latin typeface="Book Antiqua" panose="02040602050305030304" pitchFamily="18" charset="0"/>
              </a:rPr>
              <a:t>Maindonald</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5"/>
              </a:rPr>
              <a:t>Using R for Data Analysis and Graphics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1" i="0" u="none" strike="noStrike" kern="0" cap="none" spc="0" normalizeH="0" baseline="0" noProof="0" dirty="0">
                <a:ln>
                  <a:noFill/>
                </a:ln>
                <a:solidFill>
                  <a:srgbClr val="000000"/>
                </a:solidFill>
                <a:effectLst/>
                <a:uLnTx/>
                <a:uFillTx/>
                <a:latin typeface="Book Antiqua" panose="02040602050305030304" pitchFamily="18" charset="0"/>
              </a:rPr>
              <a:t>Florian </a:t>
            </a:r>
            <a:r>
              <a:rPr kumimoji="0" lang="en-US" altLang="en-US" sz="2400" b="1" i="0" u="none" strike="noStrike" kern="0" cap="none" spc="0" normalizeH="0" baseline="0" noProof="0" dirty="0" err="1">
                <a:ln>
                  <a:noFill/>
                </a:ln>
                <a:solidFill>
                  <a:srgbClr val="000000"/>
                </a:solidFill>
                <a:effectLst/>
                <a:uLnTx/>
                <a:uFillTx/>
                <a:latin typeface="Book Antiqua" panose="02040602050305030304" pitchFamily="18" charset="0"/>
              </a:rPr>
              <a:t>Heiss</a:t>
            </a:r>
            <a:r>
              <a:rPr kumimoji="0" lang="en-US" altLang="en-US" sz="2400" b="1" i="0" u="none" strike="noStrike" kern="0" cap="none" spc="0" normalizeH="0" baseline="0" noProof="0" dirty="0">
                <a:ln>
                  <a:noFill/>
                </a:ln>
                <a:solidFill>
                  <a:srgbClr val="000000"/>
                </a:solidFill>
                <a:effectLst/>
                <a:uLnTx/>
                <a:uFillTx/>
                <a:latin typeface="Book Antiqua" panose="02040602050305030304" pitchFamily="18" charset="0"/>
              </a:rPr>
              <a:t>, Using R, Python and Julia for Introductory Econometrics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6"/>
              </a:rPr>
              <a:t>https://www.urfie.net/</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W.J. Owen,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7"/>
              </a:rPr>
              <a:t>The R Guide</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D. Rossiter,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8"/>
              </a:rPr>
              <a:t>Introduction to the R Project for Statistical Computing for Use at the ITC</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W.N. </a:t>
            </a:r>
            <a:r>
              <a:rPr kumimoji="0" lang="en-US" altLang="en-US" sz="2400" b="0" i="0" u="none" strike="noStrike" kern="0" cap="none" spc="0" normalizeH="0" baseline="0" noProof="0" dirty="0" err="1">
                <a:ln>
                  <a:noFill/>
                </a:ln>
                <a:solidFill>
                  <a:srgbClr val="000000"/>
                </a:solidFill>
                <a:effectLst/>
                <a:uLnTx/>
                <a:uFillTx/>
                <a:latin typeface="Book Antiqua" panose="02040602050305030304" pitchFamily="18" charset="0"/>
              </a:rPr>
              <a:t>Venebles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&amp; D. M. Smith,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9"/>
              </a:rPr>
              <a:t>An Introduction to R</a:t>
            </a:r>
            <a:endPar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endParaRPr>
          </a:p>
          <a:p>
            <a:pPr marL="0" indent="0">
              <a:lnSpc>
                <a:spcPct val="150000"/>
              </a:lnSpc>
              <a:buNone/>
            </a:pP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694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0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List of Tutorials</a:t>
            </a:r>
          </a:p>
          <a:p>
            <a:pPr marL="800100" lvl="1" indent="-342900" eaLnBrk="1" hangingPunct="1">
              <a:lnSpc>
                <a:spcPct val="100000"/>
              </a:lnSpc>
            </a:pPr>
            <a:r>
              <a:rPr lang="en-US" altLang="en-US" dirty="0">
                <a:latin typeface="Book Antiqua" panose="02040602050305030304" pitchFamily="18" charset="0"/>
              </a:rPr>
              <a:t>Paul Geissler's </a:t>
            </a:r>
            <a:r>
              <a:rPr lang="en-US" altLang="en-US" dirty="0">
                <a:latin typeface="Book Antiqua" panose="02040602050305030304" pitchFamily="18" charset="0"/>
                <a:hlinkClick r:id="rId4"/>
              </a:rPr>
              <a:t>excellent R tutorial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5"/>
              </a:rPr>
              <a:t>Dave Robert's Excellent Labs</a:t>
            </a:r>
            <a:r>
              <a:rPr lang="en-US" altLang="en-US" dirty="0">
                <a:latin typeface="Book Antiqua" panose="02040602050305030304" pitchFamily="18" charset="0"/>
              </a:rPr>
              <a:t> on Ecological Analysis </a:t>
            </a:r>
            <a:endParaRPr lang="en-US" altLang="en-US" dirty="0">
              <a:latin typeface="Book Antiqua" panose="02040602050305030304" pitchFamily="18" charset="0"/>
              <a:hlinkClick r:id="rId6"/>
            </a:endParaRPr>
          </a:p>
          <a:p>
            <a:pPr marL="800100" lvl="1" indent="-342900" eaLnBrk="1" hangingPunct="1">
              <a:lnSpc>
                <a:spcPct val="100000"/>
              </a:lnSpc>
            </a:pPr>
            <a:r>
              <a:rPr lang="en-US" altLang="en-US" dirty="0">
                <a:latin typeface="Book Antiqua" panose="02040602050305030304" pitchFamily="18" charset="0"/>
                <a:hlinkClick r:id="rId6"/>
              </a:rPr>
              <a:t>R time series tutorial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7"/>
              </a:rPr>
              <a:t>R Concepts and Data Types</a:t>
            </a:r>
            <a:endParaRPr lang="en-US" altLang="en-US" dirty="0">
              <a:latin typeface="Book Antiqua" panose="02040602050305030304" pitchFamily="18" charset="0"/>
            </a:endParaRPr>
          </a:p>
          <a:p>
            <a:pPr marL="800100" lvl="1" indent="-342900" eaLnBrk="1" hangingPunct="1">
              <a:lnSpc>
                <a:spcPct val="100000"/>
              </a:lnSpc>
            </a:pPr>
            <a:r>
              <a:rPr lang="en-US" altLang="en-US" dirty="0">
                <a:latin typeface="Book Antiqua" panose="02040602050305030304" pitchFamily="18" charset="0"/>
                <a:hlinkClick r:id="rId8"/>
              </a:rPr>
              <a:t>Interpreting Output From </a:t>
            </a:r>
            <a:r>
              <a:rPr lang="en-US" altLang="en-US" dirty="0" err="1">
                <a:latin typeface="Book Antiqua" panose="02040602050305030304" pitchFamily="18" charset="0"/>
                <a:hlinkClick r:id="rId8"/>
              </a:rPr>
              <a:t>lm</a:t>
            </a:r>
            <a:r>
              <a:rPr lang="en-US" altLang="en-US" dirty="0">
                <a:latin typeface="Book Antiqua" panose="02040602050305030304" pitchFamily="18" charset="0"/>
                <a:hlinkClick r:id="rId8"/>
              </a:rPr>
              <a:t>()</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9"/>
              </a:rPr>
              <a:t>The R Wiki</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0"/>
              </a:rPr>
              <a:t>An Introduction to R</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1"/>
              </a:rPr>
              <a:t>Import / Export Manual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2"/>
              </a:rPr>
              <a:t>R Reference Cards</a:t>
            </a:r>
            <a:r>
              <a:rPr lang="en-US" altLang="en-US" dirty="0">
                <a:latin typeface="Book Antiqua" panose="02040602050305030304" pitchFamily="18" charset="0"/>
              </a:rPr>
              <a:t> </a:t>
            </a:r>
          </a:p>
          <a:p>
            <a:pPr marL="0" indent="0">
              <a:lnSpc>
                <a:spcPct val="100000"/>
              </a:lnSpc>
              <a:buNone/>
            </a:pP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69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0659694" cy="4968175"/>
          </a:xfrm>
        </p:spPr>
        <p:txBody>
          <a:bodyPr>
            <a:normAutofit/>
          </a:bodyPr>
          <a:lstStyle/>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Most functionality is provided through built-in and user-created functions and all data objects are kept in memory during an interactive session. </a:t>
            </a:r>
          </a:p>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Basic functions are available by default. </a:t>
            </a:r>
            <a:br>
              <a:rPr lang="en-US" sz="2400" dirty="0">
                <a:effectLst/>
                <a:latin typeface="Book Antiqua" panose="02040602050305030304" pitchFamily="18" charset="0"/>
                <a:ea typeface="Calibri" panose="020F0502020204030204" pitchFamily="34" charset="0"/>
                <a:cs typeface="Times New Roman" panose="02020603050405020304" pitchFamily="18" charset="0"/>
              </a:rPr>
            </a:br>
            <a:r>
              <a:rPr lang="en-US" sz="2400" dirty="0">
                <a:effectLst/>
                <a:latin typeface="Book Antiqua" panose="02040602050305030304" pitchFamily="18" charset="0"/>
                <a:ea typeface="Calibri" panose="020F0502020204030204" pitchFamily="34" charset="0"/>
                <a:cs typeface="Times New Roman" panose="02020603050405020304" pitchFamily="18" charset="0"/>
              </a:rPr>
              <a:t>Other functions are contained in packages that can be attached to a current session as needed. (</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e.g. mean,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sd</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sum,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rowSums</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matrix,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lm</a:t>
            </a: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p>
          <a:p>
            <a:pPr>
              <a:lnSpc>
                <a:spcPct val="150000"/>
              </a:lnSpc>
              <a:buFont typeface="Wingdings" panose="05000000000000000000" pitchFamily="2" charset="2"/>
              <a:buChar char="§"/>
            </a:pPr>
            <a:r>
              <a:rPr lang="en-US" sz="2400" dirty="0">
                <a:latin typeface="Book Antiqua" panose="02040602050305030304" pitchFamily="18" charset="0"/>
                <a:ea typeface="Calibri" panose="020F0502020204030204" pitchFamily="34" charset="0"/>
                <a:cs typeface="Times New Roman" panose="02020603050405020304" pitchFamily="18" charset="0"/>
              </a:rPr>
              <a:t>Additional functions are coming from the communities and can be searched and installed within or manually copy-paste into the directory.</a:t>
            </a:r>
            <a:br>
              <a:rPr lang="en-US" sz="2400" dirty="0">
                <a:latin typeface="Book Antiqua" panose="02040602050305030304" pitchFamily="18" charset="0"/>
                <a:ea typeface="Calibri" panose="020F0502020204030204" pitchFamily="34" charset="0"/>
                <a:cs typeface="Times New Roman" panose="02020603050405020304" pitchFamily="18" charset="0"/>
              </a:rPr>
            </a:b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e.g. raster, trace,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sparse.matrix</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crop, mask, 3Dplot</a:t>
            </a: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p>
          <a:p>
            <a:pPr>
              <a:lnSpc>
                <a:spcPct val="150000"/>
              </a:lnSpc>
              <a:buFont typeface="Wingdings" panose="05000000000000000000" pitchFamily="2" charset="2"/>
              <a:buChar char="§"/>
            </a:pPr>
            <a:endParaRPr lang="en-US" sz="2400"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121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0659694" cy="4968175"/>
          </a:xfrm>
        </p:spPr>
        <p:txBody>
          <a:bodyPr>
            <a:normAutofit/>
          </a:bodyPr>
          <a:lstStyle/>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For newcomers and those </a:t>
            </a:r>
            <a:r>
              <a:rPr lang="en-US" sz="2400" dirty="0">
                <a:latin typeface="Book Antiqua" panose="02040602050305030304" pitchFamily="18" charset="0"/>
                <a:ea typeface="Calibri" panose="020F0502020204030204" pitchFamily="34" charset="0"/>
                <a:cs typeface="Times New Roman" panose="02020603050405020304" pitchFamily="18" charset="0"/>
              </a:rPr>
              <a:t>not familiar with the coding environment, </a:t>
            </a:r>
            <a:r>
              <a:rPr lang="en-US" sz="2400" b="1" dirty="0">
                <a:latin typeface="Book Antiqua" panose="02040602050305030304" pitchFamily="18" charset="0"/>
                <a:ea typeface="Calibri" panose="020F0502020204030204" pitchFamily="34" charset="0"/>
                <a:cs typeface="Times New Roman" panose="02020603050405020304" pitchFamily="18" charset="0"/>
              </a:rPr>
              <a:t>R</a:t>
            </a:r>
            <a:r>
              <a:rPr lang="en-US" sz="2400" dirty="0">
                <a:latin typeface="Book Antiqua" panose="02040602050305030304" pitchFamily="18" charset="0"/>
                <a:ea typeface="Calibri" panose="020F0502020204030204" pitchFamily="34" charset="0"/>
                <a:cs typeface="Times New Roman" panose="02020603050405020304" pitchFamily="18" charset="0"/>
              </a:rPr>
              <a:t> basic (the original apps) may be quite challenging.</a:t>
            </a:r>
          </a:p>
          <a:p>
            <a:pPr marL="0" indent="0">
              <a:lnSpc>
                <a:spcPct val="150000"/>
              </a:lnSpc>
              <a:buNone/>
            </a:pPr>
            <a:endParaRPr lang="en-US" sz="2400" dirty="0">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
            </a:pPr>
            <a:r>
              <a:rPr lang="en-US" sz="2400" dirty="0">
                <a:latin typeface="Book Antiqua" panose="02040602050305030304" pitchFamily="18" charset="0"/>
                <a:ea typeface="Calibri" panose="020F0502020204030204" pitchFamily="34" charset="0"/>
                <a:cs typeface="Times New Roman" panose="02020603050405020304" pitchFamily="18" charset="0"/>
              </a:rPr>
              <a:t>Therefore, in this workshop we will use </a:t>
            </a:r>
            <a:r>
              <a:rPr lang="en-US" sz="2400" b="1" dirty="0">
                <a:latin typeface="Book Antiqua" panose="02040602050305030304" pitchFamily="18" charset="0"/>
                <a:ea typeface="Calibri" panose="020F0502020204030204" pitchFamily="34" charset="0"/>
                <a:cs typeface="Times New Roman" panose="02020603050405020304" pitchFamily="18" charset="0"/>
              </a:rPr>
              <a:t>RStudio</a:t>
            </a:r>
            <a:r>
              <a:rPr lang="en-US" sz="2400" dirty="0">
                <a:latin typeface="Book Antiqua" panose="02040602050305030304" pitchFamily="18" charset="0"/>
                <a:ea typeface="Calibri" panose="020F0502020204030204" pitchFamily="34" charset="0"/>
                <a:cs typeface="Times New Roman" panose="02020603050405020304" pitchFamily="18" charset="0"/>
              </a:rPr>
              <a:t> that provides better user interface, interactive environments, easier for editing and writing the R codes.</a:t>
            </a:r>
          </a:p>
        </p:txBody>
      </p:sp>
    </p:spTree>
    <p:extLst>
      <p:ext uri="{BB962C8B-B14F-4D97-AF65-F5344CB8AC3E}">
        <p14:creationId xmlns:p14="http://schemas.microsoft.com/office/powerpoint/2010/main" val="26069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Interface and Environments</a:t>
            </a: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Launch R or RStudio (you need to choose one of those options).</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We choose RStudio later that consists of ‘Console’ window as the main area for writing some R commands and scripts.</a:t>
            </a:r>
          </a:p>
        </p:txBody>
      </p:sp>
    </p:spTree>
    <p:extLst>
      <p:ext uri="{BB962C8B-B14F-4D97-AF65-F5344CB8AC3E}">
        <p14:creationId xmlns:p14="http://schemas.microsoft.com/office/powerpoint/2010/main" val="813832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0F5996-6293-B504-5540-EB879AC17831}"/>
              </a:ext>
            </a:extLst>
          </p:cNvPr>
          <p:cNvPicPr>
            <a:picLocks noChangeAspect="1"/>
          </p:cNvPicPr>
          <p:nvPr/>
        </p:nvPicPr>
        <p:blipFill>
          <a:blip r:embed="rId4"/>
          <a:stretch>
            <a:fillRect/>
          </a:stretch>
        </p:blipFill>
        <p:spPr>
          <a:xfrm>
            <a:off x="0" y="0"/>
            <a:ext cx="12192000" cy="6373674"/>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753193" y="4492919"/>
            <a:ext cx="4685614" cy="597686"/>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Environment</a:t>
            </a:r>
          </a:p>
        </p:txBody>
      </p:sp>
    </p:spTree>
    <p:extLst>
      <p:ext uri="{BB962C8B-B14F-4D97-AF65-F5344CB8AC3E}">
        <p14:creationId xmlns:p14="http://schemas.microsoft.com/office/powerpoint/2010/main" val="393390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OUTLINES</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9693506" cy="4968175"/>
          </a:xfrm>
        </p:spPr>
        <p:txBody>
          <a:bodyPr>
            <a:normAutofit/>
          </a:bodyPr>
          <a:lstStyle/>
          <a:p>
            <a:pPr>
              <a:lnSpc>
                <a:spcPct val="150000"/>
              </a:lnSpc>
            </a:pPr>
            <a:r>
              <a:rPr lang="en-US" b="1" dirty="0">
                <a:effectLst/>
                <a:latin typeface="Book Antiqua" panose="02040602050305030304" pitchFamily="18" charset="0"/>
                <a:ea typeface="Calibri" panose="020F0502020204030204" pitchFamily="34" charset="0"/>
                <a:cs typeface="Times New Roman" panose="02020603050405020304" pitchFamily="18" charset="0"/>
              </a:rPr>
              <a:t>Introduction:</a:t>
            </a:r>
            <a:br>
              <a:rPr lang="en-US" b="1" dirty="0">
                <a:effectLst/>
                <a:latin typeface="Book Antiqua" panose="02040602050305030304" pitchFamily="18" charset="0"/>
                <a:ea typeface="Calibri" panose="020F0502020204030204" pitchFamily="34" charset="0"/>
                <a:cs typeface="Times New Roman" panose="02020603050405020304" pitchFamily="18" charset="0"/>
              </a:rPr>
            </a:br>
            <a:r>
              <a:rPr lang="it-IT" dirty="0">
                <a:effectLst/>
                <a:latin typeface="Book Antiqua" panose="02040602050305030304" pitchFamily="18" charset="0"/>
                <a:ea typeface="Calibri" panose="020F0502020204030204" pitchFamily="34" charset="0"/>
                <a:cs typeface="Times New Roman" panose="02020603050405020304" pitchFamily="18" charset="0"/>
              </a:rPr>
              <a:t>Regional Data &amp; Thematic Maps (Lattice &amp; Non-lattice)</a:t>
            </a:r>
            <a:br>
              <a:rPr lang="en-US" dirty="0">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R and RStudio</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Installation Guidelines</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Basic Operation and For-Loops</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Vectors, Matrices, and Data Frames</a:t>
            </a:r>
            <a:br>
              <a:rPr lang="en-US" dirty="0">
                <a:effectLst/>
                <a:latin typeface="Book Antiqua" panose="02040602050305030304" pitchFamily="18" charset="0"/>
                <a:ea typeface="Calibri" panose="020F0502020204030204" pitchFamily="34" charset="0"/>
                <a:cs typeface="Times New Roman" panose="02020603050405020304" pitchFamily="18" charset="0"/>
              </a:rPr>
            </a:br>
            <a:endParaRPr lang="en-US" b="1"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390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Interface and Environments</a:t>
            </a: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Launch R or RStudio (you need to choose one of those options).</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We choose RStudio later that consists of ‘Console’ window as the main area for writing some R commands and scripts.</a:t>
            </a:r>
          </a:p>
        </p:txBody>
      </p:sp>
    </p:spTree>
    <p:extLst>
      <p:ext uri="{BB962C8B-B14F-4D97-AF65-F5344CB8AC3E}">
        <p14:creationId xmlns:p14="http://schemas.microsoft.com/office/powerpoint/2010/main" val="115412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93E37-FCDF-02B1-AFBC-AD171164C7BE}"/>
              </a:ext>
            </a:extLst>
          </p:cNvPr>
          <p:cNvPicPr>
            <a:picLocks noChangeAspect="1"/>
          </p:cNvPicPr>
          <p:nvPr/>
        </p:nvPicPr>
        <p:blipFill>
          <a:blip r:embed="rId4"/>
          <a:stretch>
            <a:fillRect/>
          </a:stretch>
        </p:blipFill>
        <p:spPr>
          <a:xfrm>
            <a:off x="0" y="0"/>
            <a:ext cx="10171611" cy="637130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753193" y="4492919"/>
            <a:ext cx="4685614" cy="597686"/>
          </a:xfrm>
        </p:spPr>
        <p:txBody>
          <a:bodyPr>
            <a:normAutofit/>
          </a:bodyPr>
          <a:lstStyle/>
          <a:p>
            <a:pPr>
              <a:lnSpc>
                <a:spcPct val="150000"/>
              </a:lnSpc>
            </a:pP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RStudio Environment</a:t>
            </a:r>
          </a:p>
        </p:txBody>
      </p:sp>
    </p:spTree>
    <p:extLst>
      <p:ext uri="{BB962C8B-B14F-4D97-AF65-F5344CB8AC3E}">
        <p14:creationId xmlns:p14="http://schemas.microsoft.com/office/powerpoint/2010/main" val="661084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93E37-FCDF-02B1-AFBC-AD171164C7BE}"/>
              </a:ext>
            </a:extLst>
          </p:cNvPr>
          <p:cNvPicPr>
            <a:picLocks noChangeAspect="1"/>
          </p:cNvPicPr>
          <p:nvPr/>
        </p:nvPicPr>
        <p:blipFill>
          <a:blip r:embed="rId4"/>
          <a:stretch>
            <a:fillRect/>
          </a:stretch>
        </p:blipFill>
        <p:spPr>
          <a:xfrm>
            <a:off x="0" y="0"/>
            <a:ext cx="10171611" cy="637130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1001284" y="4745468"/>
            <a:ext cx="4685614" cy="597686"/>
          </a:xfrm>
        </p:spPr>
        <p:txBody>
          <a:bodyPr>
            <a:normAutofit/>
          </a:bodyPr>
          <a:lstStyle/>
          <a:p>
            <a:pPr marL="0" indent="0" algn="ctr">
              <a:lnSpc>
                <a:spcPct val="150000"/>
              </a:lnSpc>
              <a:buNone/>
            </a:pP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a:t>
            </a:r>
            <a:r>
              <a:rPr lang="en-US" sz="2000" b="1" dirty="0" err="1">
                <a:solidFill>
                  <a:schemeClr val="bg1"/>
                </a:solidFill>
                <a:latin typeface="Book Antiqua" panose="02040602050305030304" pitchFamily="18" charset="0"/>
                <a:ea typeface="Calibri" panose="020F0502020204030204" pitchFamily="34" charset="0"/>
                <a:cs typeface="Times New Roman" panose="02020603050405020304" pitchFamily="18" charset="0"/>
              </a:rPr>
              <a:t>C</a:t>
            </a: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ode</a:t>
            </a: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 Console and Terminal</a:t>
            </a: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spTree>
    <p:extLst>
      <p:ext uri="{BB962C8B-B14F-4D97-AF65-F5344CB8AC3E}">
        <p14:creationId xmlns:p14="http://schemas.microsoft.com/office/powerpoint/2010/main" val="3229816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C6E480-45D3-E0DC-59FE-17D25CD087FA}"/>
              </a:ext>
            </a:extLst>
          </p:cNvPr>
          <p:cNvPicPr>
            <a:picLocks noChangeAspect="1"/>
          </p:cNvPicPr>
          <p:nvPr/>
        </p:nvPicPr>
        <p:blipFill>
          <a:blip r:embed="rId4"/>
          <a:stretch>
            <a:fillRect/>
          </a:stretch>
        </p:blipFill>
        <p:spPr>
          <a:xfrm>
            <a:off x="0" y="-1"/>
            <a:ext cx="10171611" cy="6387968"/>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2020389" y="1584257"/>
            <a:ext cx="4685614" cy="597686"/>
          </a:xfrm>
        </p:spPr>
        <p:txBody>
          <a:bodyPr>
            <a:normAutofit/>
          </a:bodyPr>
          <a:lstStyle/>
          <a:p>
            <a:pPr marL="0" indent="0" algn="ctr">
              <a:lnSpc>
                <a:spcPct val="150000"/>
              </a:lnSpc>
              <a:buNone/>
            </a:pP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a:t>
            </a:r>
            <a:r>
              <a:rPr lang="en-US" sz="2000" b="1" dirty="0" err="1">
                <a:solidFill>
                  <a:schemeClr val="bg1"/>
                </a:solidFill>
                <a:latin typeface="Book Antiqua" panose="02040602050305030304" pitchFamily="18" charset="0"/>
                <a:ea typeface="Calibri" panose="020F0502020204030204" pitchFamily="34" charset="0"/>
                <a:cs typeface="Times New Roman" panose="02020603050405020304" pitchFamily="18" charset="0"/>
              </a:rPr>
              <a:t>C</a:t>
            </a: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ode</a:t>
            </a: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 </a:t>
            </a:r>
            <a:r>
              <a:rPr lang="en-US" sz="2000" b="1" dirty="0">
                <a:solidFill>
                  <a:schemeClr val="bg1"/>
                </a:solidFill>
                <a:latin typeface="Book Antiqua" panose="02040602050305030304" pitchFamily="18" charset="0"/>
                <a:ea typeface="Calibri" panose="020F0502020204030204" pitchFamily="34" charset="0"/>
                <a:cs typeface="Times New Roman" panose="02020603050405020304" pitchFamily="18" charset="0"/>
              </a:rPr>
              <a:t>Writing/Editing Area</a:t>
            </a:r>
            <a:endPar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spTree>
    <p:extLst>
      <p:ext uri="{BB962C8B-B14F-4D97-AF65-F5344CB8AC3E}">
        <p14:creationId xmlns:p14="http://schemas.microsoft.com/office/powerpoint/2010/main" val="329355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C6E480-45D3-E0DC-59FE-17D25CD087FA}"/>
              </a:ext>
            </a:extLst>
          </p:cNvPr>
          <p:cNvPicPr>
            <a:picLocks noChangeAspect="1"/>
          </p:cNvPicPr>
          <p:nvPr/>
        </p:nvPicPr>
        <p:blipFill>
          <a:blip r:embed="rId4"/>
          <a:stretch>
            <a:fillRect/>
          </a:stretch>
        </p:blipFill>
        <p:spPr>
          <a:xfrm>
            <a:off x="0" y="-1"/>
            <a:ext cx="10171611" cy="6387968"/>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265713" y="1566840"/>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5" name="Straight Arrow Connector 4">
            <a:extLst>
              <a:ext uri="{FF2B5EF4-FFF2-40B4-BE49-F238E27FC236}">
                <a16:creationId xmlns:a16="http://schemas.microsoft.com/office/drawing/2014/main" id="{A0FBB7F3-6C80-02CA-3C26-EB2EA735A75D}"/>
              </a:ext>
            </a:extLst>
          </p:cNvPr>
          <p:cNvCxnSpPr/>
          <p:nvPr/>
        </p:nvCxnSpPr>
        <p:spPr>
          <a:xfrm flipH="1">
            <a:off x="2072639" y="1900518"/>
            <a:ext cx="119307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705741-C132-69B0-27B5-9CF2C1F26691}"/>
              </a:ext>
            </a:extLst>
          </p:cNvPr>
          <p:cNvCxnSpPr>
            <a:cxnSpLocks/>
          </p:cNvCxnSpPr>
          <p:nvPr/>
        </p:nvCxnSpPr>
        <p:spPr>
          <a:xfrm flipH="1" flipV="1">
            <a:off x="2072639" y="1062446"/>
            <a:ext cx="1193074" cy="50439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flipV="1">
            <a:off x="2669176" y="348343"/>
            <a:ext cx="1193074" cy="121849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81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1BEA6D-C843-8212-A164-0B65003AAF32}"/>
              </a:ext>
            </a:extLst>
          </p:cNvPr>
          <p:cNvPicPr>
            <a:picLocks noChangeAspect="1"/>
          </p:cNvPicPr>
          <p:nvPr/>
        </p:nvPicPr>
        <p:blipFill>
          <a:blip r:embed="rId4"/>
          <a:stretch>
            <a:fillRect/>
          </a:stretch>
        </p:blipFill>
        <p:spPr>
          <a:xfrm>
            <a:off x="0" y="0"/>
            <a:ext cx="10038232" cy="5795554"/>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601675"/>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flipV="1">
            <a:off x="3727269" y="461554"/>
            <a:ext cx="1149529" cy="114012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76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13155-A872-E457-195D-7FC61269F466}"/>
              </a:ext>
            </a:extLst>
          </p:cNvPr>
          <p:cNvPicPr>
            <a:picLocks noChangeAspect="1"/>
          </p:cNvPicPr>
          <p:nvPr/>
        </p:nvPicPr>
        <p:blipFill>
          <a:blip r:embed="rId4"/>
          <a:stretch>
            <a:fillRect/>
          </a:stretch>
        </p:blipFill>
        <p:spPr>
          <a:xfrm>
            <a:off x="0" y="-1"/>
            <a:ext cx="10171611" cy="6351981"/>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459389"/>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a:off x="4258491" y="2057075"/>
            <a:ext cx="1354383" cy="1118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58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DBAF7-78CC-8DC6-06C9-567D9BF0B7AF}"/>
              </a:ext>
            </a:extLst>
          </p:cNvPr>
          <p:cNvPicPr>
            <a:picLocks noChangeAspect="1"/>
          </p:cNvPicPr>
          <p:nvPr/>
        </p:nvPicPr>
        <p:blipFill>
          <a:blip r:embed="rId4"/>
          <a:stretch>
            <a:fillRect/>
          </a:stretch>
        </p:blipFill>
        <p:spPr>
          <a:xfrm>
            <a:off x="1" y="1"/>
            <a:ext cx="10181330" cy="636596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459389"/>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a:off x="2586446" y="2057075"/>
            <a:ext cx="3026428" cy="24800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852FBEF-58EC-00E4-294D-9742FFBA6500}"/>
              </a:ext>
            </a:extLst>
          </p:cNvPr>
          <p:cNvPicPr>
            <a:picLocks noChangeAspect="1"/>
          </p:cNvPicPr>
          <p:nvPr/>
        </p:nvPicPr>
        <p:blipFill>
          <a:blip r:embed="rId5"/>
          <a:stretch>
            <a:fillRect/>
          </a:stretch>
        </p:blipFill>
        <p:spPr>
          <a:xfrm>
            <a:off x="5437831" y="4398346"/>
            <a:ext cx="6754168" cy="1000265"/>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56E8CBC7-9BCC-1312-55A9-692769734A7C}"/>
              </a:ext>
            </a:extLst>
          </p:cNvPr>
          <p:cNvPicPr>
            <a:picLocks noChangeAspect="1"/>
          </p:cNvPicPr>
          <p:nvPr/>
        </p:nvPicPr>
        <p:blipFill>
          <a:blip r:embed="rId6"/>
          <a:stretch>
            <a:fillRect/>
          </a:stretch>
        </p:blipFill>
        <p:spPr>
          <a:xfrm>
            <a:off x="3912385" y="2185714"/>
            <a:ext cx="8297433" cy="1962424"/>
          </a:xfrm>
          <a:prstGeom prst="rect">
            <a:avLst/>
          </a:prstGeom>
          <a:ln w="19050">
            <a:solidFill>
              <a:schemeClr val="bg1"/>
            </a:solidFill>
          </a:ln>
        </p:spPr>
      </p:pic>
    </p:spTree>
    <p:extLst>
      <p:ext uri="{BB962C8B-B14F-4D97-AF65-F5344CB8AC3E}">
        <p14:creationId xmlns:p14="http://schemas.microsoft.com/office/powerpoint/2010/main" val="2407910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marL="444500" indent="-444500">
              <a:lnSpc>
                <a:spcPct val="150000"/>
              </a:lnSpc>
              <a:buFont typeface="Wingdings" panose="05000000000000000000" pitchFamily="2" charset="2"/>
              <a:buChar char="Ø"/>
            </a:pPr>
            <a:r>
              <a:rPr lang="en-US" sz="2400" dirty="0">
                <a:latin typeface="Book Antiqua" panose="02040602050305030304" pitchFamily="18" charset="0"/>
                <a:ea typeface="Calibri" panose="020F0502020204030204" pitchFamily="34" charset="0"/>
                <a:cs typeface="Times New Roman" panose="02020603050405020304" pitchFamily="18" charset="0"/>
              </a:rPr>
              <a:t>Results of calculation can be stored in objects using the </a:t>
            </a:r>
            <a:r>
              <a:rPr lang="en-US" sz="2400" b="1"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arrow operator</a:t>
            </a:r>
            <a:r>
              <a:rPr lang="en-US" sz="2400"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 (</a:t>
            </a:r>
            <a:r>
              <a:rPr lang="en-US" sz="2400" dirty="0">
                <a:solidFill>
                  <a:srgbClr val="FF0000"/>
                </a:solidFill>
                <a:latin typeface="Lucida Console" panose="020B0609040504020204" pitchFamily="49" charset="0"/>
                <a:ea typeface="Calibri" panose="020F0502020204030204" pitchFamily="34" charset="0"/>
                <a:cs typeface="Times New Roman" panose="02020603050405020304" pitchFamily="18" charset="0"/>
              </a:rPr>
              <a:t>&lt;-</a:t>
            </a:r>
            <a:r>
              <a:rPr lang="en-US" sz="2400"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 </a:t>
            </a:r>
            <a:br>
              <a:rPr lang="en-US" sz="2400" dirty="0">
                <a:latin typeface="Book Antiqua" panose="02040602050305030304" pitchFamily="18" charset="0"/>
                <a:ea typeface="Calibri" panose="020F0502020204030204" pitchFamily="34" charset="0"/>
                <a:cs typeface="Times New Roman" panose="02020603050405020304" pitchFamily="18" charset="0"/>
              </a:rPr>
            </a:br>
            <a:r>
              <a:rPr lang="en-US" sz="2400" dirty="0">
                <a:latin typeface="Book Antiqua" panose="02040602050305030304" pitchFamily="18" charset="0"/>
                <a:ea typeface="Calibri" panose="020F0502020204030204" pitchFamily="34" charset="0"/>
                <a:cs typeface="Times New Roman" panose="02020603050405020304" pitchFamily="18" charset="0"/>
              </a:rPr>
              <a:t>and </a:t>
            </a:r>
            <a:r>
              <a:rPr lang="en-US" sz="2400" b="1"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single equal sign (=) </a:t>
            </a:r>
            <a:r>
              <a:rPr lang="en-US" sz="2400" dirty="0">
                <a:latin typeface="Book Antiqua" panose="02040602050305030304" pitchFamily="18" charset="0"/>
                <a:ea typeface="Calibri" panose="020F0502020204030204" pitchFamily="34" charset="0"/>
                <a:cs typeface="Times New Roman" panose="02020603050405020304" pitchFamily="18" charset="0"/>
              </a:rPr>
              <a:t>(be careful! A single equal sign ‘</a:t>
            </a:r>
            <a:r>
              <a:rPr lang="en-US" sz="2400" dirty="0">
                <a:latin typeface="Lucida Console" panose="020B0609040504020204" pitchFamily="49"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 used for storing or define any object, in R to use equal form in mathematics we need to use double equal sign, </a:t>
            </a:r>
            <a:r>
              <a:rPr lang="en-US" sz="2400" dirty="0">
                <a:latin typeface="Lucida Console" panose="020B0609040504020204" pitchFamily="49"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a:t>
            </a:r>
            <a:endParaRPr lang="en-US"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619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A6F88D-F48B-DDD1-16B7-63647B263560}"/>
              </a:ext>
            </a:extLst>
          </p:cNvPr>
          <p:cNvPicPr>
            <a:picLocks noChangeAspect="1"/>
          </p:cNvPicPr>
          <p:nvPr/>
        </p:nvPicPr>
        <p:blipFill>
          <a:blip r:embed="rId4"/>
          <a:stretch>
            <a:fillRect/>
          </a:stretch>
        </p:blipFill>
        <p:spPr>
          <a:xfrm>
            <a:off x="0" y="0"/>
            <a:ext cx="10154194" cy="6358626"/>
          </a:xfrm>
          <a:prstGeom prst="rect">
            <a:avLst/>
          </a:prstGeom>
        </p:spPr>
      </p:pic>
    </p:spTree>
    <p:extLst>
      <p:ext uri="{BB962C8B-B14F-4D97-AF65-F5344CB8AC3E}">
        <p14:creationId xmlns:p14="http://schemas.microsoft.com/office/powerpoint/2010/main" val="234276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pic>
        <p:nvPicPr>
          <p:cNvPr id="5" name="Picture 4">
            <a:extLst>
              <a:ext uri="{FF2B5EF4-FFF2-40B4-BE49-F238E27FC236}">
                <a16:creationId xmlns:a16="http://schemas.microsoft.com/office/drawing/2014/main" id="{BF7C8962-01BF-F6CA-05E5-C931855338A3}"/>
              </a:ext>
            </a:extLst>
          </p:cNvPr>
          <p:cNvPicPr>
            <a:picLocks noChangeAspect="1"/>
          </p:cNvPicPr>
          <p:nvPr/>
        </p:nvPicPr>
        <p:blipFill>
          <a:blip r:embed="rId4"/>
          <a:stretch>
            <a:fillRect/>
          </a:stretch>
        </p:blipFill>
        <p:spPr>
          <a:xfrm>
            <a:off x="3386784" y="3849187"/>
            <a:ext cx="2648256" cy="2520732"/>
          </a:xfrm>
          <a:prstGeom prst="rect">
            <a:avLst/>
          </a:prstGeom>
        </p:spPr>
      </p:pic>
      <p:pic>
        <p:nvPicPr>
          <p:cNvPr id="13" name="Picture 12">
            <a:extLst>
              <a:ext uri="{FF2B5EF4-FFF2-40B4-BE49-F238E27FC236}">
                <a16:creationId xmlns:a16="http://schemas.microsoft.com/office/drawing/2014/main" id="{92F8E77D-C977-8342-2BE4-8ADD896426CF}"/>
              </a:ext>
            </a:extLst>
          </p:cNvPr>
          <p:cNvPicPr>
            <a:picLocks noChangeAspect="1"/>
          </p:cNvPicPr>
          <p:nvPr/>
        </p:nvPicPr>
        <p:blipFill>
          <a:blip r:embed="rId5"/>
          <a:stretch>
            <a:fillRect/>
          </a:stretch>
        </p:blipFill>
        <p:spPr>
          <a:xfrm>
            <a:off x="608372" y="3895315"/>
            <a:ext cx="2244914" cy="2148075"/>
          </a:xfrm>
          <a:prstGeom prst="rect">
            <a:avLst/>
          </a:prstGeom>
        </p:spPr>
      </p:pic>
      <p:pic>
        <p:nvPicPr>
          <p:cNvPr id="16" name="Picture 15">
            <a:extLst>
              <a:ext uri="{FF2B5EF4-FFF2-40B4-BE49-F238E27FC236}">
                <a16:creationId xmlns:a16="http://schemas.microsoft.com/office/drawing/2014/main" id="{6582EF49-93EB-E3DA-1AC5-8506378C6CB2}"/>
              </a:ext>
            </a:extLst>
          </p:cNvPr>
          <p:cNvPicPr>
            <a:picLocks noChangeAspect="1"/>
          </p:cNvPicPr>
          <p:nvPr/>
        </p:nvPicPr>
        <p:blipFill>
          <a:blip r:embed="rId6"/>
          <a:stretch>
            <a:fillRect/>
          </a:stretch>
        </p:blipFill>
        <p:spPr>
          <a:xfrm>
            <a:off x="6515438" y="3953691"/>
            <a:ext cx="2351216" cy="2261645"/>
          </a:xfrm>
          <a:prstGeom prst="rect">
            <a:avLst/>
          </a:prstGeom>
        </p:spPr>
      </p:pic>
      <p:pic>
        <p:nvPicPr>
          <p:cNvPr id="18" name="Picture 17">
            <a:extLst>
              <a:ext uri="{FF2B5EF4-FFF2-40B4-BE49-F238E27FC236}">
                <a16:creationId xmlns:a16="http://schemas.microsoft.com/office/drawing/2014/main" id="{9945DEA4-4054-09AB-7086-E266133A513D}"/>
              </a:ext>
            </a:extLst>
          </p:cNvPr>
          <p:cNvPicPr>
            <a:picLocks noChangeAspect="1"/>
          </p:cNvPicPr>
          <p:nvPr/>
        </p:nvPicPr>
        <p:blipFill>
          <a:blip r:embed="rId7"/>
          <a:stretch>
            <a:fillRect/>
          </a:stretch>
        </p:blipFill>
        <p:spPr>
          <a:xfrm>
            <a:off x="9500925" y="3953691"/>
            <a:ext cx="2547511" cy="2148075"/>
          </a:xfrm>
          <a:prstGeom prst="rect">
            <a:avLst/>
          </a:prstGeom>
        </p:spPr>
      </p:pic>
    </p:spTree>
    <p:extLst>
      <p:ext uri="{BB962C8B-B14F-4D97-AF65-F5344CB8AC3E}">
        <p14:creationId xmlns:p14="http://schemas.microsoft.com/office/powerpoint/2010/main" val="2946883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E5F5A8-0219-C295-8587-93DD5D773BA8}"/>
              </a:ext>
            </a:extLst>
          </p:cNvPr>
          <p:cNvPicPr>
            <a:picLocks noChangeAspect="1"/>
          </p:cNvPicPr>
          <p:nvPr/>
        </p:nvPicPr>
        <p:blipFill>
          <a:blip r:embed="rId4"/>
          <a:stretch>
            <a:fillRect/>
          </a:stretch>
        </p:blipFill>
        <p:spPr>
          <a:xfrm>
            <a:off x="0" y="-10886"/>
            <a:ext cx="10154194" cy="6360396"/>
          </a:xfrm>
          <a:prstGeom prst="rect">
            <a:avLst/>
          </a:prstGeom>
        </p:spPr>
      </p:pic>
      <p:sp>
        <p:nvSpPr>
          <p:cNvPr id="10" name="TextBox 9">
            <a:extLst>
              <a:ext uri="{FF2B5EF4-FFF2-40B4-BE49-F238E27FC236}">
                <a16:creationId xmlns:a16="http://schemas.microsoft.com/office/drawing/2014/main" id="{D3235056-C21F-243B-0958-E2BBEED81546}"/>
              </a:ext>
            </a:extLst>
          </p:cNvPr>
          <p:cNvSpPr txBox="1"/>
          <p:nvPr/>
        </p:nvSpPr>
        <p:spPr>
          <a:xfrm>
            <a:off x="2142309" y="3834339"/>
            <a:ext cx="4336868" cy="2308324"/>
          </a:xfrm>
          <a:prstGeom prst="rect">
            <a:avLst/>
          </a:prstGeom>
          <a:noFill/>
        </p:spPr>
        <p:txBody>
          <a:bodyPr wrap="square">
            <a:spAutoFit/>
          </a:bodyPr>
          <a:lstStyle/>
          <a:p>
            <a:pPr algn="ctr"/>
            <a:r>
              <a:rPr lang="en-US" sz="2400" dirty="0">
                <a:solidFill>
                  <a:schemeClr val="bg1"/>
                </a:solidFill>
                <a:latin typeface="Book Antiqua" panose="02040602050305030304" pitchFamily="18" charset="0"/>
              </a:rPr>
              <a:t>Object ‘</a:t>
            </a:r>
            <a:r>
              <a:rPr lang="en-US" sz="2400" dirty="0" err="1">
                <a:solidFill>
                  <a:schemeClr val="bg1"/>
                </a:solidFill>
                <a:latin typeface="Book Antiqua" panose="02040602050305030304" pitchFamily="18" charset="0"/>
              </a:rPr>
              <a:t>coba</a:t>
            </a:r>
            <a:r>
              <a:rPr lang="en-US" sz="2400" dirty="0">
                <a:solidFill>
                  <a:schemeClr val="bg1"/>
                </a:solidFill>
                <a:latin typeface="Book Antiqua" panose="02040602050305030304" pitchFamily="18" charset="0"/>
              </a:rPr>
              <a:t>’ has different values after defining </a:t>
            </a:r>
            <a:r>
              <a:rPr lang="en-US" sz="2400" dirty="0" err="1">
                <a:solidFill>
                  <a:schemeClr val="bg1"/>
                </a:solidFill>
                <a:latin typeface="Book Antiqua" panose="02040602050305030304" pitchFamily="18" charset="0"/>
              </a:rPr>
              <a:t>coba</a:t>
            </a:r>
            <a:r>
              <a:rPr lang="en-US" sz="2400" dirty="0">
                <a:solidFill>
                  <a:schemeClr val="bg1"/>
                </a:solidFill>
                <a:latin typeface="Book Antiqua" panose="02040602050305030304" pitchFamily="18" charset="0"/>
              </a:rPr>
              <a:t> </a:t>
            </a:r>
            <a:r>
              <a:rPr lang="en-US" sz="2400" dirty="0">
                <a:solidFill>
                  <a:schemeClr val="bg1"/>
                </a:solidFill>
                <a:latin typeface="Lucida Console" panose="020B0609040504020204" pitchFamily="49" charset="0"/>
              </a:rPr>
              <a:t>&lt;-</a:t>
            </a:r>
            <a:r>
              <a:rPr lang="en-US" sz="2400" dirty="0">
                <a:solidFill>
                  <a:schemeClr val="bg1"/>
                </a:solidFill>
                <a:latin typeface="Book Antiqua" panose="02040602050305030304" pitchFamily="18" charset="0"/>
              </a:rPr>
              <a:t> 2</a:t>
            </a:r>
          </a:p>
          <a:p>
            <a:pPr algn="ctr"/>
            <a:endParaRPr lang="en-US" sz="2400" dirty="0">
              <a:solidFill>
                <a:schemeClr val="bg1"/>
              </a:solidFill>
              <a:latin typeface="Book Antiqua" panose="02040602050305030304" pitchFamily="18" charset="0"/>
            </a:endParaRPr>
          </a:p>
          <a:p>
            <a:pPr algn="ctr"/>
            <a:r>
              <a:rPr lang="en-US" sz="2400" dirty="0">
                <a:solidFill>
                  <a:schemeClr val="bg1"/>
                </a:solidFill>
                <a:latin typeface="Book Antiqua" panose="02040602050305030304" pitchFamily="18" charset="0"/>
              </a:rPr>
              <a:t>Better used coba_2</a:t>
            </a:r>
            <a:r>
              <a:rPr lang="en-US" sz="2400" dirty="0">
                <a:solidFill>
                  <a:schemeClr val="bg1"/>
                </a:solidFill>
                <a:latin typeface="Lucida Console" panose="020B0609040504020204" pitchFamily="49" charset="0"/>
              </a:rPr>
              <a:t> &lt;-</a:t>
            </a:r>
            <a:r>
              <a:rPr lang="en-US" sz="2400" dirty="0">
                <a:solidFill>
                  <a:schemeClr val="bg1"/>
                </a:solidFill>
                <a:latin typeface="Book Antiqua" panose="02040602050305030304" pitchFamily="18" charset="0"/>
              </a:rPr>
              <a:t> 2</a:t>
            </a:r>
          </a:p>
          <a:p>
            <a:pPr algn="ctr"/>
            <a:r>
              <a:rPr lang="en-US" sz="2400" dirty="0">
                <a:solidFill>
                  <a:schemeClr val="bg1"/>
                </a:solidFill>
                <a:latin typeface="Book Antiqua" panose="02040602050305030304" pitchFamily="18" charset="0"/>
              </a:rPr>
              <a:t>Therefore there are 2 different objects</a:t>
            </a:r>
          </a:p>
        </p:txBody>
      </p:sp>
      <p:cxnSp>
        <p:nvCxnSpPr>
          <p:cNvPr id="11" name="Straight Arrow Connector 10">
            <a:extLst>
              <a:ext uri="{FF2B5EF4-FFF2-40B4-BE49-F238E27FC236}">
                <a16:creationId xmlns:a16="http://schemas.microsoft.com/office/drawing/2014/main" id="{D977D3CB-511C-6973-738C-1E5C4DF8A427}"/>
              </a:ext>
            </a:extLst>
          </p:cNvPr>
          <p:cNvCxnSpPr>
            <a:cxnSpLocks/>
          </p:cNvCxnSpPr>
          <p:nvPr/>
        </p:nvCxnSpPr>
        <p:spPr>
          <a:xfrm flipH="1" flipV="1">
            <a:off x="1445623" y="2786743"/>
            <a:ext cx="866702" cy="13927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0EF2E-4833-A735-D5A0-3F711B45B36A}"/>
              </a:ext>
            </a:extLst>
          </p:cNvPr>
          <p:cNvCxnSpPr>
            <a:cxnSpLocks/>
          </p:cNvCxnSpPr>
          <p:nvPr/>
        </p:nvCxnSpPr>
        <p:spPr>
          <a:xfrm flipV="1">
            <a:off x="6529351" y="1757082"/>
            <a:ext cx="1278908" cy="3792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29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a:lnSpc>
                <a:spcPct val="90000"/>
              </a:lnSpc>
            </a:pPr>
            <a:r>
              <a:rPr lang="en-GB" altLang="id-ID" dirty="0">
                <a:latin typeface="Book Antiqua" panose="02040602050305030304" pitchFamily="18" charset="0"/>
              </a:rPr>
              <a:t>Basic operators: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b="1" dirty="0">
                <a:solidFill>
                  <a:srgbClr val="FF0000"/>
                </a:solidFill>
                <a:latin typeface="Book Antiqua" panose="02040602050305030304" pitchFamily="18" charset="0"/>
              </a:rPr>
              <a:t>*</a:t>
            </a:r>
          </a:p>
          <a:p>
            <a:pPr>
              <a:lnSpc>
                <a:spcPct val="90000"/>
              </a:lnSpc>
            </a:pPr>
            <a:r>
              <a:rPr lang="en-GB" altLang="id-ID" dirty="0">
                <a:latin typeface="Book Antiqua" panose="02040602050305030304" pitchFamily="18" charset="0"/>
              </a:rPr>
              <a:t>Assignment operation: a </a:t>
            </a:r>
            <a:r>
              <a:rPr lang="en-GB" altLang="id-ID" dirty="0">
                <a:latin typeface="Lucida Console" panose="020B0609040504020204" pitchFamily="49" charset="0"/>
              </a:rPr>
              <a:t>&lt;-</a:t>
            </a:r>
            <a:r>
              <a:rPr lang="en-GB" altLang="id-ID" dirty="0">
                <a:latin typeface="Book Antiqua" panose="02040602050305030304" pitchFamily="18" charset="0"/>
              </a:rPr>
              <a:t> 2+sqrt(5)</a:t>
            </a:r>
          </a:p>
          <a:p>
            <a:pPr>
              <a:lnSpc>
                <a:spcPct val="90000"/>
              </a:lnSpc>
            </a:pPr>
            <a:r>
              <a:rPr lang="en-GB" altLang="id-ID" dirty="0">
                <a:latin typeface="Book Antiqua" panose="02040602050305030304" pitchFamily="18" charset="0"/>
              </a:rPr>
              <a:t>Help function: </a:t>
            </a:r>
          </a:p>
          <a:p>
            <a:pPr lvl="1">
              <a:lnSpc>
                <a:spcPct val="90000"/>
              </a:lnSpc>
            </a:pPr>
            <a:r>
              <a:rPr lang="en-GB" altLang="id-ID" dirty="0">
                <a:latin typeface="Book Antiqua" panose="02040602050305030304" pitchFamily="18" charset="0"/>
              </a:rPr>
              <a:t>help(</a:t>
            </a:r>
            <a:r>
              <a:rPr lang="en-GB" altLang="id-ID" dirty="0" err="1">
                <a:latin typeface="Book Antiqua" panose="02040602050305030304" pitchFamily="18" charset="0"/>
              </a:rPr>
              <a:t>pnorm</a:t>
            </a:r>
            <a:r>
              <a:rPr lang="en-GB" altLang="id-ID" dirty="0">
                <a:latin typeface="Book Antiqua" panose="02040602050305030304" pitchFamily="18" charset="0"/>
              </a:rPr>
              <a:t>)</a:t>
            </a:r>
          </a:p>
          <a:p>
            <a:pPr lvl="1">
              <a:lnSpc>
                <a:spcPct val="90000"/>
              </a:lnSpc>
            </a:pPr>
            <a:r>
              <a:rPr lang="en-GB" altLang="id-ID" dirty="0" err="1">
                <a:latin typeface="Book Antiqua" panose="02040602050305030304" pitchFamily="18" charset="0"/>
              </a:rPr>
              <a:t>help.search</a:t>
            </a:r>
            <a:r>
              <a:rPr lang="en-GB" altLang="id-ID" dirty="0">
                <a:latin typeface="Book Antiqua" panose="02040602050305030304" pitchFamily="18" charset="0"/>
              </a:rPr>
              <a:t>(“normal distribution”)</a:t>
            </a:r>
          </a:p>
        </p:txBody>
      </p:sp>
    </p:spTree>
    <p:extLst>
      <p:ext uri="{BB962C8B-B14F-4D97-AF65-F5344CB8AC3E}">
        <p14:creationId xmlns:p14="http://schemas.microsoft.com/office/powerpoint/2010/main" val="421602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pPr>
            <a:r>
              <a:rPr lang="en-GB" altLang="id-ID" sz="2400" dirty="0">
                <a:latin typeface="Book Antiqua" panose="02040602050305030304" pitchFamily="18" charset="0"/>
              </a:rPr>
              <a:t>Installing necessary libraries</a:t>
            </a:r>
          </a:p>
          <a:p>
            <a:pPr lvl="1">
              <a:lnSpc>
                <a:spcPct val="150000"/>
              </a:lnSpc>
            </a:pPr>
            <a:r>
              <a:rPr lang="en-GB" altLang="id-ID" dirty="0" err="1">
                <a:latin typeface="Book Antiqua" panose="02040602050305030304" pitchFamily="18" charset="0"/>
              </a:rPr>
              <a:t>install.packages</a:t>
            </a:r>
            <a:r>
              <a:rPr lang="en-GB" altLang="id-ID" dirty="0">
                <a:latin typeface="Book Antiqua" panose="02040602050305030304" pitchFamily="18" charset="0"/>
              </a:rPr>
              <a:t>(“Matrix”)</a:t>
            </a:r>
          </a:p>
          <a:p>
            <a:pPr lvl="1">
              <a:lnSpc>
                <a:spcPct val="150000"/>
              </a:lnSpc>
            </a:pPr>
            <a:r>
              <a:rPr lang="en-GB" altLang="id-ID" dirty="0" err="1">
                <a:latin typeface="Book Antiqua" panose="02040602050305030304" pitchFamily="18" charset="0"/>
              </a:rPr>
              <a:t>install.packages</a:t>
            </a:r>
            <a:r>
              <a:rPr lang="en-GB" altLang="id-ID" dirty="0">
                <a:latin typeface="Book Antiqua" panose="02040602050305030304" pitchFamily="18" charset="0"/>
              </a:rPr>
              <a:t>(c(“Matrix”, “</a:t>
            </a:r>
            <a:r>
              <a:rPr lang="en-GB" altLang="id-ID" dirty="0" err="1">
                <a:latin typeface="Book Antiqua" panose="02040602050305030304" pitchFamily="18" charset="0"/>
              </a:rPr>
              <a:t>dplyr</a:t>
            </a:r>
            <a:r>
              <a:rPr lang="en-GB" altLang="id-ID" dirty="0">
                <a:latin typeface="Book Antiqua" panose="02040602050305030304" pitchFamily="18" charset="0"/>
              </a:rPr>
              <a:t>”, “</a:t>
            </a:r>
            <a:r>
              <a:rPr lang="en-GB" altLang="id-ID" dirty="0" err="1">
                <a:latin typeface="Book Antiqua" panose="02040602050305030304" pitchFamily="18" charset="0"/>
              </a:rPr>
              <a:t>matrixcalc</a:t>
            </a:r>
            <a:r>
              <a:rPr lang="en-GB" altLang="id-ID" dirty="0">
                <a:latin typeface="Book Antiqua" panose="02040602050305030304" pitchFamily="18" charset="0"/>
              </a:rPr>
              <a:t>”))</a:t>
            </a:r>
          </a:p>
          <a:p>
            <a:pPr marL="342900" lvl="1" indent="-342900">
              <a:lnSpc>
                <a:spcPct val="150000"/>
              </a:lnSpc>
            </a:pPr>
            <a:r>
              <a:rPr lang="en-GB" altLang="id-ID" dirty="0">
                <a:latin typeface="Book Antiqua" panose="02040602050305030304" pitchFamily="18" charset="0"/>
              </a:rPr>
              <a:t>Load the packages</a:t>
            </a:r>
          </a:p>
          <a:p>
            <a:pPr marL="800100" lvl="2" indent="-342900">
              <a:lnSpc>
                <a:spcPct val="150000"/>
              </a:lnSpc>
            </a:pPr>
            <a:r>
              <a:rPr lang="en-GB" altLang="id-ID" sz="2400" dirty="0">
                <a:latin typeface="Book Antiqua" panose="02040602050305030304" pitchFamily="18" charset="0"/>
              </a:rPr>
              <a:t>library(“Matrix”)</a:t>
            </a:r>
          </a:p>
          <a:p>
            <a:pPr marL="800100" lvl="2" indent="-342900">
              <a:lnSpc>
                <a:spcPct val="150000"/>
              </a:lnSpc>
            </a:pPr>
            <a:r>
              <a:rPr lang="en-GB" altLang="id-ID" sz="2400" dirty="0">
                <a:latin typeface="Book Antiqua" panose="02040602050305030304" pitchFamily="18" charset="0"/>
              </a:rPr>
              <a:t>library(“</a:t>
            </a:r>
            <a:r>
              <a:rPr lang="en-GB" altLang="id-ID" sz="2400" dirty="0" err="1">
                <a:latin typeface="Book Antiqua" panose="02040602050305030304" pitchFamily="18" charset="0"/>
              </a:rPr>
              <a:t>matrixcalc</a:t>
            </a:r>
            <a:r>
              <a:rPr lang="en-GB" altLang="id-ID" sz="2400" dirty="0">
                <a:latin typeface="Book Antiqua" panose="02040602050305030304" pitchFamily="18" charset="0"/>
              </a:rPr>
              <a:t>”)</a:t>
            </a:r>
          </a:p>
        </p:txBody>
      </p:sp>
    </p:spTree>
    <p:extLst>
      <p:ext uri="{BB962C8B-B14F-4D97-AF65-F5344CB8AC3E}">
        <p14:creationId xmlns:p14="http://schemas.microsoft.com/office/powerpoint/2010/main" val="3737463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Creation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lnSpcReduction="10000"/>
          </a:bodyPr>
          <a:lstStyle/>
          <a:p>
            <a:pPr>
              <a:lnSpc>
                <a:spcPct val="80000"/>
              </a:lnSpc>
            </a:pPr>
            <a:r>
              <a:rPr lang="en-GB" altLang="id-ID" sz="2400" dirty="0">
                <a:latin typeface="Book Antiqua" panose="02040602050305030304" pitchFamily="18" charset="0"/>
              </a:rPr>
              <a:t>create </a:t>
            </a:r>
          </a:p>
          <a:p>
            <a:pPr lvl="1">
              <a:lnSpc>
                <a:spcPct val="80000"/>
              </a:lnSpc>
            </a:pPr>
            <a:r>
              <a:rPr lang="en-GB" altLang="id-ID" sz="2000" dirty="0">
                <a:latin typeface="Book Antiqua" panose="02040602050305030304" pitchFamily="18" charset="0"/>
              </a:rPr>
              <a:t>vectors: c(1,2,3)</a:t>
            </a:r>
          </a:p>
          <a:p>
            <a:pPr lvl="1">
              <a:lnSpc>
                <a:spcPct val="80000"/>
              </a:lnSpc>
            </a:pPr>
            <a:r>
              <a:rPr lang="en-GB" altLang="id-ID" sz="2000" dirty="0">
                <a:latin typeface="Book Antiqua" panose="02040602050305030304" pitchFamily="18" charset="0"/>
              </a:rPr>
              <a:t>matrices: matrix(c(1,2,3,4,5,6),2,3,byrow=T) (2=#rows), </a:t>
            </a:r>
          </a:p>
          <a:p>
            <a:pPr lvl="1">
              <a:lnSpc>
                <a:spcPct val="80000"/>
              </a:lnSpc>
            </a:pPr>
            <a:r>
              <a:rPr lang="en-GB" altLang="id-ID" sz="2000" dirty="0">
                <a:latin typeface="Book Antiqua" panose="02040602050305030304" pitchFamily="18" charset="0"/>
              </a:rPr>
              <a:t>arrays(values, dim=c( )): create higher dimension matrix, with n more than 2.</a:t>
            </a:r>
          </a:p>
          <a:p>
            <a:pPr lvl="1">
              <a:lnSpc>
                <a:spcPct val="80000"/>
              </a:lnSpc>
            </a:pPr>
            <a:r>
              <a:rPr lang="en-GB" altLang="id-ID" sz="2000" dirty="0" err="1">
                <a:latin typeface="Book Antiqua" panose="02040602050305030304" pitchFamily="18" charset="0"/>
              </a:rPr>
              <a:t>data.frame</a:t>
            </a:r>
            <a:endParaRPr lang="en-GB" altLang="id-ID" sz="2000" dirty="0">
              <a:latin typeface="Book Antiqua" panose="02040602050305030304" pitchFamily="18" charset="0"/>
            </a:endParaRPr>
          </a:p>
          <a:p>
            <a:pPr>
              <a:lnSpc>
                <a:spcPct val="80000"/>
              </a:lnSpc>
            </a:pPr>
            <a:r>
              <a:rPr lang="en-GB" altLang="id-ID" sz="2400" dirty="0">
                <a:latin typeface="Book Antiqua" panose="02040602050305030304" pitchFamily="18" charset="0"/>
              </a:rPr>
              <a:t>patterns:</a:t>
            </a:r>
          </a:p>
          <a:p>
            <a:pPr lvl="1">
              <a:lnSpc>
                <a:spcPct val="80000"/>
              </a:lnSpc>
            </a:pPr>
            <a:r>
              <a:rPr lang="en-GB" altLang="id-ID" sz="2000" dirty="0">
                <a:latin typeface="Book Antiqua" panose="02040602050305030304" pitchFamily="18" charset="0"/>
              </a:rPr>
              <a:t>“:” (1,2,3) = 1:3</a:t>
            </a:r>
          </a:p>
          <a:p>
            <a:pPr lvl="1">
              <a:lnSpc>
                <a:spcPct val="80000"/>
              </a:lnSpc>
            </a:pPr>
            <a:r>
              <a:rPr lang="en-GB" altLang="id-ID" sz="2000" dirty="0" err="1">
                <a:latin typeface="Book Antiqua" panose="02040602050305030304" pitchFamily="18" charset="0"/>
              </a:rPr>
              <a:t>seq</a:t>
            </a:r>
            <a:r>
              <a:rPr lang="en-GB" altLang="id-ID" sz="2000" dirty="0">
                <a:latin typeface="Book Antiqua" panose="02040602050305030304" pitchFamily="18" charset="0"/>
              </a:rPr>
              <a:t> (1,2,3) = </a:t>
            </a:r>
            <a:r>
              <a:rPr lang="en-GB" altLang="id-ID" sz="2000" dirty="0" err="1">
                <a:latin typeface="Book Antiqua" panose="02040602050305030304" pitchFamily="18" charset="0"/>
              </a:rPr>
              <a:t>seq</a:t>
            </a:r>
            <a:r>
              <a:rPr lang="en-GB" altLang="id-ID" sz="2000" dirty="0">
                <a:latin typeface="Book Antiqua" panose="02040602050305030304" pitchFamily="18" charset="0"/>
              </a:rPr>
              <a:t>(1,3,by=1)</a:t>
            </a:r>
          </a:p>
          <a:p>
            <a:pPr lvl="1">
              <a:lnSpc>
                <a:spcPct val="80000"/>
              </a:lnSpc>
            </a:pPr>
            <a:r>
              <a:rPr lang="en-GB" altLang="id-ID" sz="2000" dirty="0">
                <a:latin typeface="Book Antiqua" panose="02040602050305030304" pitchFamily="18" charset="0"/>
              </a:rPr>
              <a:t>rep(1,3): create repeated value of 1 by 3 times</a:t>
            </a:r>
          </a:p>
          <a:p>
            <a:pPr>
              <a:lnSpc>
                <a:spcPct val="80000"/>
              </a:lnSpc>
            </a:pPr>
            <a:r>
              <a:rPr lang="en-GB" altLang="id-ID" sz="2400" dirty="0">
                <a:latin typeface="Book Antiqua" panose="02040602050305030304" pitchFamily="18" charset="0"/>
              </a:rPr>
              <a:t>working directories and files:</a:t>
            </a:r>
          </a:p>
          <a:p>
            <a:pPr lvl="1">
              <a:lnSpc>
                <a:spcPct val="80000"/>
              </a:lnSpc>
            </a:pPr>
            <a:r>
              <a:rPr lang="en-GB" altLang="id-ID" sz="2000" dirty="0" err="1">
                <a:latin typeface="Book Antiqua" panose="02040602050305030304" pitchFamily="18" charset="0"/>
              </a:rPr>
              <a:t>setwd</a:t>
            </a:r>
            <a:endParaRPr lang="en-GB" altLang="id-ID" sz="2000" dirty="0">
              <a:latin typeface="Book Antiqua" panose="02040602050305030304" pitchFamily="18" charset="0"/>
            </a:endParaRPr>
          </a:p>
          <a:p>
            <a:pPr lvl="1">
              <a:lnSpc>
                <a:spcPct val="80000"/>
              </a:lnSpc>
            </a:pPr>
            <a:r>
              <a:rPr lang="en-GB" altLang="id-ID" sz="2000" dirty="0" err="1">
                <a:latin typeface="Book Antiqua" panose="02040602050305030304" pitchFamily="18" charset="0"/>
              </a:rPr>
              <a:t>getwd</a:t>
            </a:r>
            <a:endParaRPr lang="en-GB" altLang="id-ID" sz="2000" dirty="0">
              <a:latin typeface="Book Antiqua" panose="02040602050305030304" pitchFamily="18" charset="0"/>
            </a:endParaRPr>
          </a:p>
          <a:p>
            <a:pPr lvl="1">
              <a:lnSpc>
                <a:spcPct val="80000"/>
              </a:lnSpc>
            </a:pPr>
            <a:r>
              <a:rPr lang="en-GB" altLang="id-ID" sz="2000" dirty="0">
                <a:latin typeface="Book Antiqua" panose="02040602050305030304" pitchFamily="18" charset="0"/>
              </a:rPr>
              <a:t>attach</a:t>
            </a:r>
          </a:p>
          <a:p>
            <a:pPr>
              <a:lnSpc>
                <a:spcPct val="80000"/>
              </a:lnSpc>
            </a:pPr>
            <a:r>
              <a:rPr lang="en-GB" altLang="id-ID" sz="2400" dirty="0">
                <a:latin typeface="Book Antiqua" panose="02040602050305030304" pitchFamily="18" charset="0"/>
              </a:rPr>
              <a:t>read data</a:t>
            </a:r>
          </a:p>
          <a:p>
            <a:pPr lvl="1">
              <a:lnSpc>
                <a:spcPct val="80000"/>
              </a:lnSpc>
            </a:pPr>
            <a:r>
              <a:rPr lang="en-GB" altLang="id-ID" sz="2000" dirty="0">
                <a:latin typeface="Book Antiqua" panose="02040602050305030304" pitchFamily="18" charset="0"/>
              </a:rPr>
              <a:t>from file: </a:t>
            </a:r>
            <a:r>
              <a:rPr lang="en-GB" altLang="id-ID" sz="2000" dirty="0" err="1">
                <a:latin typeface="Book Antiqua" panose="02040602050305030304" pitchFamily="18" charset="0"/>
              </a:rPr>
              <a:t>read.table</a:t>
            </a:r>
            <a:r>
              <a:rPr lang="en-GB" altLang="id-ID" sz="2000" dirty="0">
                <a:latin typeface="Book Antiqua" panose="02040602050305030304" pitchFamily="18" charset="0"/>
              </a:rPr>
              <a:t>(“</a:t>
            </a:r>
            <a:r>
              <a:rPr lang="en-GB" altLang="id-ID" sz="2000" dirty="0" err="1">
                <a:latin typeface="Book Antiqua" panose="02040602050305030304" pitchFamily="18" charset="0"/>
              </a:rPr>
              <a:t>file.txt”,header</a:t>
            </a:r>
            <a:r>
              <a:rPr lang="en-GB" altLang="id-ID" sz="2000" dirty="0">
                <a:latin typeface="Book Antiqua" panose="02040602050305030304" pitchFamily="18" charset="0"/>
              </a:rPr>
              <a:t>=TRUE); read.xlsx(“file.xlsx”, </a:t>
            </a:r>
            <a:r>
              <a:rPr lang="en-GB" altLang="id-ID" sz="2000" dirty="0" err="1">
                <a:latin typeface="Book Antiqua" panose="02040602050305030304" pitchFamily="18" charset="0"/>
              </a:rPr>
              <a:t>sheetName</a:t>
            </a:r>
            <a:r>
              <a:rPr lang="en-GB" altLang="id-ID" sz="2000" dirty="0">
                <a:latin typeface="Book Antiqua" panose="02040602050305030304" pitchFamily="18" charset="0"/>
              </a:rPr>
              <a:t> = “”)</a:t>
            </a:r>
          </a:p>
          <a:p>
            <a:pPr lvl="1">
              <a:lnSpc>
                <a:spcPct val="80000"/>
              </a:lnSpc>
            </a:pPr>
            <a:r>
              <a:rPr lang="en-GB" altLang="id-ID" sz="2000" dirty="0">
                <a:latin typeface="Book Antiqua" panose="02040602050305030304" pitchFamily="18" charset="0"/>
              </a:rPr>
              <a:t>from web: read.data.url</a:t>
            </a:r>
          </a:p>
        </p:txBody>
      </p:sp>
    </p:spTree>
    <p:extLst>
      <p:ext uri="{BB962C8B-B14F-4D97-AF65-F5344CB8AC3E}">
        <p14:creationId xmlns:p14="http://schemas.microsoft.com/office/powerpoint/2010/main" val="228875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Creation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fontScale="92500" lnSpcReduction="20000"/>
          </a:bodyPr>
          <a:lstStyle/>
          <a:p>
            <a:r>
              <a:rPr lang="en-GB" altLang="id-ID" sz="2800" dirty="0">
                <a:latin typeface="Book Antiqua" panose="02040602050305030304" pitchFamily="18" charset="0"/>
              </a:rPr>
              <a:t>d[r,]: </a:t>
            </a:r>
            <a:r>
              <a:rPr lang="en-GB" altLang="id-ID" sz="2800" dirty="0" err="1">
                <a:latin typeface="Book Antiqua" panose="02040602050305030304" pitchFamily="18" charset="0"/>
              </a:rPr>
              <a:t>rth</a:t>
            </a:r>
            <a:r>
              <a:rPr lang="en-GB" altLang="id-ID" sz="2800" dirty="0">
                <a:latin typeface="Book Antiqua" panose="02040602050305030304" pitchFamily="18" charset="0"/>
              </a:rPr>
              <a:t> row of object d</a:t>
            </a:r>
          </a:p>
          <a:p>
            <a:r>
              <a:rPr lang="en-GB" altLang="id-ID" sz="2800" dirty="0">
                <a:latin typeface="Book Antiqua" panose="02040602050305030304" pitchFamily="18" charset="0"/>
              </a:rPr>
              <a:t>d[,c]: </a:t>
            </a:r>
            <a:r>
              <a:rPr lang="en-GB" altLang="id-ID" sz="2800" dirty="0" err="1">
                <a:latin typeface="Book Antiqua" panose="02040602050305030304" pitchFamily="18" charset="0"/>
              </a:rPr>
              <a:t>cth</a:t>
            </a:r>
            <a:r>
              <a:rPr lang="en-GB" altLang="id-ID" sz="2800" dirty="0">
                <a:latin typeface="Book Antiqua" panose="02040602050305030304" pitchFamily="18" charset="0"/>
              </a:rPr>
              <a:t> column of object d</a:t>
            </a:r>
          </a:p>
          <a:p>
            <a:r>
              <a:rPr lang="en-GB" altLang="id-ID" sz="2800" dirty="0">
                <a:latin typeface="Book Antiqua" panose="02040602050305030304" pitchFamily="18" charset="0"/>
              </a:rPr>
              <a:t>d[</a:t>
            </a:r>
            <a:r>
              <a:rPr lang="en-GB" altLang="id-ID" sz="2800" dirty="0" err="1">
                <a:latin typeface="Book Antiqua" panose="02040602050305030304" pitchFamily="18" charset="0"/>
              </a:rPr>
              <a:t>r,c</a:t>
            </a:r>
            <a:r>
              <a:rPr lang="en-GB" altLang="id-ID" sz="2800" dirty="0">
                <a:latin typeface="Book Antiqua" panose="02040602050305030304" pitchFamily="18" charset="0"/>
              </a:rPr>
              <a:t>]: entry in row r and column c of object d</a:t>
            </a:r>
          </a:p>
          <a:p>
            <a:r>
              <a:rPr lang="en-GB" altLang="id-ID" sz="2800" dirty="0">
                <a:latin typeface="Book Antiqua" panose="02040602050305030304" pitchFamily="18" charset="0"/>
              </a:rPr>
              <a:t>length(d): length of d (specific for vector object)</a:t>
            </a:r>
          </a:p>
          <a:p>
            <a:r>
              <a:rPr lang="en-GB" altLang="id-ID" dirty="0">
                <a:latin typeface="Book Antiqua" panose="02040602050305030304" pitchFamily="18" charset="0"/>
              </a:rPr>
              <a:t>dim(d): matrix dimensions of matrix d</a:t>
            </a:r>
            <a:endParaRPr lang="en-GB" altLang="id-ID" sz="2800" dirty="0">
              <a:latin typeface="Book Antiqua" panose="02040602050305030304" pitchFamily="18" charset="0"/>
            </a:endParaRPr>
          </a:p>
          <a:p>
            <a:r>
              <a:rPr lang="en-GB" altLang="id-ID" sz="2800" dirty="0">
                <a:latin typeface="Book Antiqua" panose="02040602050305030304" pitchFamily="18" charset="0"/>
              </a:rPr>
              <a:t>d[d&lt;20]: extract all elements of d that are smaller than 20</a:t>
            </a:r>
          </a:p>
          <a:p>
            <a:r>
              <a:rPr lang="en-GB" altLang="id-ID" sz="2800" dirty="0">
                <a:latin typeface="Book Antiqua" panose="02040602050305030304" pitchFamily="18" charset="0"/>
              </a:rPr>
              <a:t>d[“age”]: extract column “age” from object d</a:t>
            </a:r>
          </a:p>
          <a:p>
            <a:r>
              <a:rPr lang="en-GB" altLang="id-ID" dirty="0">
                <a:latin typeface="Book Antiqua" panose="02040602050305030304" pitchFamily="18" charset="0"/>
              </a:rPr>
              <a:t>w</a:t>
            </a:r>
            <a:r>
              <a:rPr lang="en-GB" altLang="id-ID" sz="2800" dirty="0">
                <a:latin typeface="Book Antiqua" panose="02040602050305030304" pitchFamily="18" charset="0"/>
              </a:rPr>
              <a:t>hich( ) : function to look for element with specific attributes</a:t>
            </a:r>
          </a:p>
          <a:p>
            <a:endParaRPr lang="en-GB" altLang="id-ID" dirty="0">
              <a:latin typeface="Book Antiqua" panose="02040602050305030304" pitchFamily="18" charset="0"/>
            </a:endParaRPr>
          </a:p>
          <a:p>
            <a:pPr marL="0" indent="0">
              <a:buNone/>
            </a:pPr>
            <a:r>
              <a:rPr lang="en-GB" altLang="id-ID" sz="2800" b="1" dirty="0">
                <a:solidFill>
                  <a:srgbClr val="FF0000"/>
                </a:solidFill>
                <a:latin typeface="Book Antiqua" panose="02040602050305030304" pitchFamily="18" charset="0"/>
              </a:rPr>
              <a:t>Example</a:t>
            </a:r>
            <a:r>
              <a:rPr lang="en-GB" altLang="id-ID" sz="2800" dirty="0">
                <a:latin typeface="Book Antiqua" panose="02040602050305030304" pitchFamily="18" charset="0"/>
              </a:rPr>
              <a:t>: D &lt;- matrix(</a:t>
            </a:r>
            <a:r>
              <a:rPr lang="en-GB" altLang="id-ID" sz="2800" dirty="0" err="1">
                <a:latin typeface="Book Antiqua" panose="02040602050305030304" pitchFamily="18" charset="0"/>
              </a:rPr>
              <a:t>seq</a:t>
            </a:r>
            <a:r>
              <a:rPr lang="en-GB" altLang="id-ID" sz="2800" dirty="0">
                <a:latin typeface="Book Antiqua" panose="02040602050305030304" pitchFamily="18" charset="0"/>
              </a:rPr>
              <a:t>(1,4,1), </a:t>
            </a:r>
            <a:r>
              <a:rPr lang="en-GB" altLang="id-ID" sz="2800" dirty="0" err="1">
                <a:latin typeface="Book Antiqua" panose="02040602050305030304" pitchFamily="18" charset="0"/>
              </a:rPr>
              <a:t>ncol</a:t>
            </a:r>
            <a:r>
              <a:rPr lang="en-GB" altLang="id-ID" dirty="0">
                <a:latin typeface="Book Antiqua" panose="02040602050305030304" pitchFamily="18" charset="0"/>
              </a:rPr>
              <a:t>=2, </a:t>
            </a:r>
            <a:r>
              <a:rPr lang="en-GB" altLang="id-ID" dirty="0" err="1">
                <a:latin typeface="Book Antiqua" panose="02040602050305030304" pitchFamily="18" charset="0"/>
              </a:rPr>
              <a:t>nrow</a:t>
            </a:r>
            <a:r>
              <a:rPr lang="en-GB" altLang="id-ID" dirty="0">
                <a:latin typeface="Book Antiqua" panose="02040602050305030304" pitchFamily="18" charset="0"/>
              </a:rPr>
              <a:t>=2)</a:t>
            </a:r>
          </a:p>
          <a:p>
            <a:pPr marL="0" indent="0">
              <a:buNone/>
            </a:pPr>
            <a:r>
              <a:rPr lang="en-GB" altLang="id-ID" sz="2800" dirty="0">
                <a:latin typeface="Book Antiqua" panose="02040602050305030304" pitchFamily="18" charset="0"/>
              </a:rPr>
              <a:t>D[1,1]</a:t>
            </a:r>
          </a:p>
          <a:p>
            <a:pPr marL="0" indent="0">
              <a:buNone/>
            </a:pPr>
            <a:r>
              <a:rPr lang="en-GB" altLang="id-ID" dirty="0">
                <a:latin typeface="Book Antiqua" panose="02040602050305030304" pitchFamily="18" charset="0"/>
              </a:rPr>
              <a:t>&gt; 1</a:t>
            </a:r>
            <a:endParaRPr lang="en-GB" altLang="id-ID" sz="2800" dirty="0">
              <a:latin typeface="Book Antiqua" panose="02040602050305030304" pitchFamily="18" charset="0"/>
            </a:endParaRPr>
          </a:p>
        </p:txBody>
      </p:sp>
    </p:spTree>
    <p:extLst>
      <p:ext uri="{BB962C8B-B14F-4D97-AF65-F5344CB8AC3E}">
        <p14:creationId xmlns:p14="http://schemas.microsoft.com/office/powerpoint/2010/main" val="2250202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Plot </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r>
              <a:rPr lang="en-GB" altLang="id-ID" dirty="0">
                <a:latin typeface="Book Antiqua" panose="02040602050305030304" pitchFamily="18" charset="0"/>
              </a:rPr>
              <a:t>plot: both 1D and 2D plots</a:t>
            </a:r>
          </a:p>
          <a:p>
            <a:r>
              <a:rPr lang="en-GB" altLang="id-ID" dirty="0">
                <a:latin typeface="Book Antiqua" panose="02040602050305030304" pitchFamily="18" charset="0"/>
              </a:rPr>
              <a:t>For 3d plot you can use </a:t>
            </a:r>
            <a:r>
              <a:rPr lang="en-GB" altLang="id-ID" b="1" dirty="0" err="1">
                <a:solidFill>
                  <a:srgbClr val="FF0000"/>
                </a:solidFill>
                <a:latin typeface="Book Antiqua" panose="02040602050305030304" pitchFamily="18" charset="0"/>
              </a:rPr>
              <a:t>rgl</a:t>
            </a:r>
            <a:r>
              <a:rPr lang="en-GB" altLang="id-ID" b="1" dirty="0">
                <a:solidFill>
                  <a:srgbClr val="FF0000"/>
                </a:solidFill>
                <a:latin typeface="Book Antiqua" panose="02040602050305030304" pitchFamily="18" charset="0"/>
              </a:rPr>
              <a:t>, scatterplot3d, </a:t>
            </a:r>
            <a:r>
              <a:rPr lang="en-GB" altLang="id-ID" b="1" dirty="0" err="1">
                <a:solidFill>
                  <a:srgbClr val="FF0000"/>
                </a:solidFill>
                <a:latin typeface="Book Antiqua" panose="02040602050305030304" pitchFamily="18" charset="0"/>
              </a:rPr>
              <a:t>plotly</a:t>
            </a:r>
            <a:r>
              <a:rPr lang="en-GB" altLang="id-ID" b="1" dirty="0">
                <a:solidFill>
                  <a:srgbClr val="FF0000"/>
                </a:solidFill>
                <a:latin typeface="Book Antiqua" panose="02040602050305030304" pitchFamily="18" charset="0"/>
              </a:rPr>
              <a:t>, lattice</a:t>
            </a:r>
            <a:r>
              <a:rPr lang="en-GB" altLang="id-ID" dirty="0">
                <a:latin typeface="Book Antiqua" panose="02040602050305030304" pitchFamily="18" charset="0"/>
              </a:rPr>
              <a:t> libraries</a:t>
            </a:r>
          </a:p>
          <a:p>
            <a:r>
              <a:rPr lang="en-GB" altLang="id-ID" dirty="0">
                <a:latin typeface="Book Antiqua" panose="02040602050305030304" pitchFamily="18" charset="0"/>
              </a:rPr>
              <a:t>hist: histogram</a:t>
            </a:r>
          </a:p>
          <a:p>
            <a:r>
              <a:rPr lang="en-GB" altLang="id-ID" dirty="0">
                <a:latin typeface="Book Antiqua" panose="02040602050305030304" pitchFamily="18" charset="0"/>
              </a:rPr>
              <a:t>Raster library use for mapping spatial</a:t>
            </a:r>
          </a:p>
          <a:p>
            <a:endParaRPr lang="en-GB" altLang="id-ID" dirty="0">
              <a:latin typeface="Book Antiqua" panose="02040602050305030304" pitchFamily="18" charset="0"/>
            </a:endParaRPr>
          </a:p>
          <a:p>
            <a:pPr>
              <a:buFontTx/>
              <a:buNone/>
            </a:pPr>
            <a:r>
              <a:rPr lang="en-GB" altLang="id-ID" dirty="0">
                <a:latin typeface="Book Antiqua" panose="02040602050305030304" pitchFamily="18" charset="0"/>
              </a:rPr>
              <a:t>Save graphics by choosing File -&gt; Save as</a:t>
            </a:r>
          </a:p>
          <a:p>
            <a:pPr>
              <a:buFontTx/>
              <a:buNone/>
            </a:pPr>
            <a:r>
              <a:rPr lang="en-GB" altLang="id-ID" dirty="0">
                <a:latin typeface="Book Antiqua" panose="02040602050305030304" pitchFamily="18" charset="0"/>
              </a:rPr>
              <a:t>Or, you can use specific function</a:t>
            </a:r>
          </a:p>
          <a:p>
            <a:pPr>
              <a:buFontTx/>
              <a:buNone/>
            </a:pPr>
            <a:r>
              <a:rPr lang="en-GB" altLang="id-ID" b="1" dirty="0" err="1">
                <a:solidFill>
                  <a:srgbClr val="FF0000"/>
                </a:solidFill>
                <a:latin typeface="Book Antiqua" panose="02040602050305030304" pitchFamily="18" charset="0"/>
              </a:rPr>
              <a:t>png</a:t>
            </a:r>
            <a:r>
              <a:rPr lang="en-GB" altLang="id-ID" b="1" dirty="0">
                <a:solidFill>
                  <a:srgbClr val="FF0000"/>
                </a:solidFill>
                <a:latin typeface="Book Antiqua" panose="02040602050305030304" pitchFamily="18" charset="0"/>
              </a:rPr>
              <a:t>( )</a:t>
            </a:r>
          </a:p>
          <a:p>
            <a:pPr>
              <a:buFontTx/>
              <a:buNone/>
            </a:pPr>
            <a:r>
              <a:rPr lang="en-GB" altLang="id-ID" b="1" dirty="0" err="1">
                <a:solidFill>
                  <a:srgbClr val="FF0000"/>
                </a:solidFill>
                <a:latin typeface="Book Antiqua" panose="02040602050305030304" pitchFamily="18" charset="0"/>
              </a:rPr>
              <a:t>dev.off</a:t>
            </a:r>
            <a:r>
              <a:rPr lang="en-GB" altLang="id-ID" b="1" dirty="0">
                <a:solidFill>
                  <a:srgbClr val="FF0000"/>
                </a:solidFill>
                <a:latin typeface="Book Antiqua" panose="02040602050305030304" pitchFamily="18" charset="0"/>
              </a:rPr>
              <a:t>( )</a:t>
            </a:r>
          </a:p>
          <a:p>
            <a:pPr>
              <a:buFontTx/>
              <a:buNone/>
            </a:pPr>
            <a:endParaRPr lang="en-GB" altLang="id-ID" dirty="0">
              <a:latin typeface="Book Antiqua" panose="02040602050305030304" pitchFamily="18" charset="0"/>
            </a:endParaRPr>
          </a:p>
        </p:txBody>
      </p:sp>
    </p:spTree>
    <p:extLst>
      <p:ext uri="{BB962C8B-B14F-4D97-AF65-F5344CB8AC3E}">
        <p14:creationId xmlns:p14="http://schemas.microsoft.com/office/powerpoint/2010/main" val="345613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Statistics</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r>
              <a:rPr lang="en-GB" altLang="id-ID" dirty="0">
                <a:latin typeface="Book Antiqua" panose="02040602050305030304" pitchFamily="18" charset="0"/>
              </a:rPr>
              <a:t>summary</a:t>
            </a:r>
          </a:p>
          <a:p>
            <a:r>
              <a:rPr lang="en-GB" altLang="id-ID" dirty="0">
                <a:latin typeface="Book Antiqua" panose="02040602050305030304" pitchFamily="18" charset="0"/>
              </a:rPr>
              <a:t>mean</a:t>
            </a:r>
          </a:p>
          <a:p>
            <a:r>
              <a:rPr lang="en-GB" altLang="id-ID" dirty="0">
                <a:latin typeface="Book Antiqua" panose="02040602050305030304" pitchFamily="18" charset="0"/>
              </a:rPr>
              <a:t>median</a:t>
            </a:r>
          </a:p>
          <a:p>
            <a:r>
              <a:rPr lang="en-GB" altLang="id-ID" dirty="0" err="1">
                <a:latin typeface="Book Antiqua" panose="02040602050305030304" pitchFamily="18" charset="0"/>
              </a:rPr>
              <a:t>stdev</a:t>
            </a:r>
            <a:endParaRPr lang="en-GB" altLang="id-ID" dirty="0">
              <a:latin typeface="Book Antiqua" panose="02040602050305030304" pitchFamily="18" charset="0"/>
            </a:endParaRPr>
          </a:p>
          <a:p>
            <a:r>
              <a:rPr lang="en-GB" altLang="id-ID" dirty="0" err="1">
                <a:latin typeface="Book Antiqua" panose="02040602050305030304" pitchFamily="18" charset="0"/>
              </a:rPr>
              <a:t>cor</a:t>
            </a:r>
            <a:endParaRPr lang="en-GB" altLang="id-ID" dirty="0">
              <a:latin typeface="Book Antiqua" panose="02040602050305030304" pitchFamily="18" charset="0"/>
            </a:endParaRPr>
          </a:p>
          <a:p>
            <a:r>
              <a:rPr lang="en-GB" altLang="id-ID" dirty="0" err="1">
                <a:latin typeface="Book Antiqua" panose="02040602050305030304" pitchFamily="18" charset="0"/>
              </a:rPr>
              <a:t>t.test</a:t>
            </a:r>
            <a:endParaRPr lang="en-GB" altLang="id-ID" dirty="0">
              <a:latin typeface="Book Antiqua" panose="02040602050305030304" pitchFamily="18" charset="0"/>
            </a:endParaRPr>
          </a:p>
        </p:txBody>
      </p:sp>
    </p:spTree>
    <p:extLst>
      <p:ext uri="{BB962C8B-B14F-4D97-AF65-F5344CB8AC3E}">
        <p14:creationId xmlns:p14="http://schemas.microsoft.com/office/powerpoint/2010/main" val="3881385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a:lnSpc>
                <a:spcPct val="150000"/>
              </a:lnSpc>
              <a:buFontTx/>
              <a:buNone/>
            </a:pPr>
            <a:r>
              <a:rPr lang="en-GB" altLang="id-ID" sz="3200" dirty="0">
                <a:latin typeface="Book Antiqua" panose="02040602050305030304" pitchFamily="18" charset="0"/>
              </a:rPr>
              <a:t>Analyses that have to be performed often can be put in the form of functions</a:t>
            </a:r>
          </a:p>
          <a:p>
            <a:pPr>
              <a:lnSpc>
                <a:spcPct val="150000"/>
              </a:lnSpc>
              <a:buFontTx/>
              <a:buNone/>
            </a:pPr>
            <a:r>
              <a:rPr lang="en-GB" altLang="id-ID" sz="3200" b="1" dirty="0">
                <a:solidFill>
                  <a:srgbClr val="FF0000"/>
                </a:solidFill>
                <a:latin typeface="Book Antiqua" panose="02040602050305030304" pitchFamily="18" charset="0"/>
              </a:rPr>
              <a:t>Example</a:t>
            </a:r>
            <a:r>
              <a:rPr lang="en-GB" altLang="id-ID" sz="3200" dirty="0">
                <a:latin typeface="Book Antiqua" panose="02040602050305030304" pitchFamily="18" charset="0"/>
              </a:rPr>
              <a:t>: </a:t>
            </a:r>
            <a:br>
              <a:rPr lang="en-GB" altLang="id-ID" sz="3200" dirty="0">
                <a:latin typeface="Book Antiqua" panose="02040602050305030304" pitchFamily="18" charset="0"/>
              </a:rPr>
            </a:br>
            <a:r>
              <a:rPr lang="en-GB" altLang="id-ID" sz="3200" dirty="0">
                <a:latin typeface="Book Antiqua" panose="02040602050305030304" pitchFamily="18" charset="0"/>
              </a:rPr>
              <a:t>simple &lt;- function(</a:t>
            </a:r>
            <a:r>
              <a:rPr lang="en-GB" altLang="id-ID" sz="3200" dirty="0" err="1">
                <a:latin typeface="Book Antiqua" panose="02040602050305030304" pitchFamily="18" charset="0"/>
              </a:rPr>
              <a:t>data,mean</a:t>
            </a:r>
            <a:r>
              <a:rPr lang="en-GB" altLang="id-ID" sz="3200" dirty="0">
                <a:latin typeface="Book Antiqua" panose="02040602050305030304" pitchFamily="18" charset="0"/>
              </a:rPr>
              <a:t>=0,alpha=0.05)</a:t>
            </a:r>
          </a:p>
          <a:p>
            <a:pPr>
              <a:lnSpc>
                <a:spcPct val="150000"/>
              </a:lnSpc>
              <a:buFontTx/>
              <a:buNone/>
            </a:pPr>
            <a:r>
              <a:rPr lang="en-GB" altLang="id-ID" sz="3200" dirty="0">
                <a:latin typeface="Book Antiqua" panose="02040602050305030304" pitchFamily="18" charset="0"/>
              </a:rPr>
              <a:t>{hist(data),</a:t>
            </a:r>
            <a:r>
              <a:rPr lang="en-GB" altLang="id-ID" sz="3200" dirty="0" err="1">
                <a:latin typeface="Book Antiqua" panose="02040602050305030304" pitchFamily="18" charset="0"/>
              </a:rPr>
              <a:t>t.test</a:t>
            </a:r>
            <a:r>
              <a:rPr lang="en-GB" altLang="id-ID" sz="3200" dirty="0">
                <a:latin typeface="Book Antiqua" panose="02040602050305030304" pitchFamily="18" charset="0"/>
              </a:rPr>
              <a:t>(</a:t>
            </a:r>
            <a:r>
              <a:rPr lang="en-GB" altLang="id-ID" sz="3200" dirty="0" err="1">
                <a:latin typeface="Book Antiqua" panose="02040602050305030304" pitchFamily="18" charset="0"/>
              </a:rPr>
              <a:t>data,conf.level</a:t>
            </a:r>
            <a:r>
              <a:rPr lang="en-GB" altLang="id-ID" sz="3200" dirty="0">
                <a:latin typeface="Book Antiqua" panose="02040602050305030304" pitchFamily="18" charset="0"/>
              </a:rPr>
              <a:t>=</a:t>
            </a:r>
            <a:r>
              <a:rPr lang="en-GB" altLang="id-ID" sz="3200" dirty="0" err="1">
                <a:latin typeface="Book Antiqua" panose="02040602050305030304" pitchFamily="18" charset="0"/>
              </a:rPr>
              <a:t>alpha,mu</a:t>
            </a:r>
            <a:r>
              <a:rPr lang="en-GB" altLang="id-ID" sz="3200" dirty="0">
                <a:latin typeface="Book Antiqua" panose="02040602050305030304" pitchFamily="18" charset="0"/>
              </a:rPr>
              <a:t>=</a:t>
            </a:r>
            <a:r>
              <a:rPr lang="en-GB" altLang="id-ID" sz="3200" dirty="0" err="1">
                <a:latin typeface="Book Antiqua" panose="02040602050305030304" pitchFamily="18" charset="0"/>
              </a:rPr>
              <a:t>mean,alternative</a:t>
            </a:r>
            <a:r>
              <a:rPr lang="en-GB" altLang="id-ID" sz="3200" dirty="0">
                <a:latin typeface="Book Antiqua" panose="02040602050305030304" pitchFamily="18" charset="0"/>
              </a:rPr>
              <a:t>=“two-sided”)}</a:t>
            </a:r>
          </a:p>
        </p:txBody>
      </p:sp>
    </p:spTree>
    <p:extLst>
      <p:ext uri="{BB962C8B-B14F-4D97-AF65-F5344CB8AC3E}">
        <p14:creationId xmlns:p14="http://schemas.microsoft.com/office/powerpoint/2010/main" val="403980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Regression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lnSpcReduction="10000"/>
          </a:bodyPr>
          <a:lstStyle/>
          <a:p>
            <a:pPr>
              <a:lnSpc>
                <a:spcPct val="150000"/>
              </a:lnSpc>
            </a:pPr>
            <a:r>
              <a:rPr lang="en-GB" altLang="id-ID" sz="3200" dirty="0">
                <a:latin typeface="Book Antiqua" panose="02040602050305030304" pitchFamily="18" charset="0"/>
              </a:rPr>
              <a:t>general command: </a:t>
            </a:r>
            <a:r>
              <a:rPr lang="en-GB" altLang="id-ID" sz="3200" dirty="0" err="1">
                <a:latin typeface="Book Antiqua" panose="02040602050305030304" pitchFamily="18" charset="0"/>
              </a:rPr>
              <a:t>lm</a:t>
            </a:r>
            <a:r>
              <a:rPr lang="en-GB" altLang="id-ID" sz="3200" dirty="0">
                <a:latin typeface="Book Antiqua" panose="02040602050305030304" pitchFamily="18" charset="0"/>
              </a:rPr>
              <a:t> (linear model)</a:t>
            </a:r>
          </a:p>
          <a:p>
            <a:pPr>
              <a:lnSpc>
                <a:spcPct val="150000"/>
              </a:lnSpc>
            </a:pPr>
            <a:r>
              <a:rPr lang="en-GB" altLang="id-ID" sz="3200" dirty="0">
                <a:latin typeface="Book Antiqua" panose="02040602050305030304" pitchFamily="18" charset="0"/>
              </a:rPr>
              <a:t>requires data to be available in the form of a data frame </a:t>
            </a:r>
          </a:p>
          <a:p>
            <a:pPr lvl="1">
              <a:lnSpc>
                <a:spcPct val="150000"/>
              </a:lnSpc>
            </a:pPr>
            <a:r>
              <a:rPr lang="en-GB" altLang="id-ID" sz="2800" dirty="0">
                <a:latin typeface="Book Antiqua" panose="02040602050305030304" pitchFamily="18" charset="0"/>
              </a:rPr>
              <a:t>more general than matrix because columns need not have same length)</a:t>
            </a:r>
          </a:p>
          <a:p>
            <a:pPr lvl="1">
              <a:lnSpc>
                <a:spcPct val="150000"/>
              </a:lnSpc>
            </a:pPr>
            <a:r>
              <a:rPr lang="en-GB" altLang="id-ID" sz="2800" dirty="0">
                <a:latin typeface="Book Antiqua" panose="02040602050305030304" pitchFamily="18" charset="0"/>
              </a:rPr>
              <a:t>use command </a:t>
            </a:r>
            <a:r>
              <a:rPr lang="en-GB" altLang="id-ID" sz="2800" dirty="0" err="1">
                <a:latin typeface="Book Antiqua" panose="02040602050305030304" pitchFamily="18" charset="0"/>
              </a:rPr>
              <a:t>data.frame</a:t>
            </a:r>
            <a:r>
              <a:rPr lang="en-GB" altLang="id-ID" sz="2800" dirty="0">
                <a:latin typeface="Book Antiqua" panose="02040602050305030304" pitchFamily="18" charset="0"/>
              </a:rPr>
              <a:t> for conversion</a:t>
            </a:r>
          </a:p>
          <a:p>
            <a:pPr>
              <a:lnSpc>
                <a:spcPct val="150000"/>
              </a:lnSpc>
            </a:pPr>
            <a:r>
              <a:rPr lang="en-GB" altLang="id-ID" sz="3200" dirty="0">
                <a:latin typeface="Book Antiqua" panose="02040602050305030304" pitchFamily="18" charset="0"/>
              </a:rPr>
              <a:t>other types of regression also possible (see also dedicated packages)</a:t>
            </a:r>
          </a:p>
        </p:txBody>
      </p:sp>
    </p:spTree>
    <p:extLst>
      <p:ext uri="{BB962C8B-B14F-4D97-AF65-F5344CB8AC3E}">
        <p14:creationId xmlns:p14="http://schemas.microsoft.com/office/powerpoint/2010/main" val="1208107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11" name="Picture 10">
            <a:extLst>
              <a:ext uri="{FF2B5EF4-FFF2-40B4-BE49-F238E27FC236}">
                <a16:creationId xmlns:a16="http://schemas.microsoft.com/office/drawing/2014/main" id="{D5380802-2605-988F-C18F-54E2E7659CFF}"/>
              </a:ext>
            </a:extLst>
          </p:cNvPr>
          <p:cNvPicPr>
            <a:picLocks noChangeAspect="1"/>
          </p:cNvPicPr>
          <p:nvPr/>
        </p:nvPicPr>
        <p:blipFill>
          <a:blip r:embed="rId2"/>
          <a:stretch>
            <a:fillRect/>
          </a:stretch>
        </p:blipFill>
        <p:spPr>
          <a:xfrm>
            <a:off x="1955872" y="1165479"/>
            <a:ext cx="8120458" cy="5666737"/>
          </a:xfrm>
          <a:prstGeom prst="rect">
            <a:avLst/>
          </a:prstGeom>
        </p:spPr>
      </p:pic>
    </p:spTree>
    <p:extLst>
      <p:ext uri="{BB962C8B-B14F-4D97-AF65-F5344CB8AC3E}">
        <p14:creationId xmlns:p14="http://schemas.microsoft.com/office/powerpoint/2010/main" val="403145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10" name="TextBox 9">
            <a:extLst>
              <a:ext uri="{FF2B5EF4-FFF2-40B4-BE49-F238E27FC236}">
                <a16:creationId xmlns:a16="http://schemas.microsoft.com/office/drawing/2014/main" id="{150E76DE-624A-D71A-93D7-3D725913B784}"/>
              </a:ext>
            </a:extLst>
          </p:cNvPr>
          <p:cNvSpPr txBox="1"/>
          <p:nvPr/>
        </p:nvSpPr>
        <p:spPr>
          <a:xfrm>
            <a:off x="709749" y="3953691"/>
            <a:ext cx="204216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Mapping Overlay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Ms</a:t>
            </a: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Excel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Stata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Matlab</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GeoDA</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ArcGIS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QGIS</a:t>
            </a:r>
            <a:endParaRPr kumimoji="0" lang="en-ID"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1" name="TextBox 10">
            <a:extLst>
              <a:ext uri="{FF2B5EF4-FFF2-40B4-BE49-F238E27FC236}">
                <a16:creationId xmlns:a16="http://schemas.microsoft.com/office/drawing/2014/main" id="{52ECC91B-6AE3-317D-9375-83282F54D66C}"/>
              </a:ext>
            </a:extLst>
          </p:cNvPr>
          <p:cNvSpPr txBox="1"/>
          <p:nvPr/>
        </p:nvSpPr>
        <p:spPr>
          <a:xfrm>
            <a:off x="3688079" y="3953691"/>
            <a:ext cx="20421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Thematic Maps and Pattern Detection</a:t>
            </a:r>
          </a:p>
        </p:txBody>
      </p:sp>
      <p:sp>
        <p:nvSpPr>
          <p:cNvPr id="12" name="TextBox 11">
            <a:extLst>
              <a:ext uri="{FF2B5EF4-FFF2-40B4-BE49-F238E27FC236}">
                <a16:creationId xmlns:a16="http://schemas.microsoft.com/office/drawing/2014/main" id="{60883AF7-21C6-C9CC-0D6F-57E739BBC600}"/>
              </a:ext>
            </a:extLst>
          </p:cNvPr>
          <p:cNvSpPr txBox="1"/>
          <p:nvPr/>
        </p:nvSpPr>
        <p:spPr>
          <a:xfrm>
            <a:off x="6666408" y="3953691"/>
            <a:ext cx="214666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Global Spatial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Moran’s 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Geary’s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Spatial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Moran’s 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Geary’s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Cluster Analysis</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4" name="TextBox 13">
            <a:extLst>
              <a:ext uri="{FF2B5EF4-FFF2-40B4-BE49-F238E27FC236}">
                <a16:creationId xmlns:a16="http://schemas.microsoft.com/office/drawing/2014/main" id="{E2C742B6-8BE6-66EA-39AA-41BABE894F67}"/>
              </a:ext>
            </a:extLst>
          </p:cNvPr>
          <p:cNvSpPr txBox="1"/>
          <p:nvPr/>
        </p:nvSpPr>
        <p:spPr>
          <a:xfrm>
            <a:off x="9753601" y="3953691"/>
            <a:ext cx="227293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Non-Dynamic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SAR, SEM, </a:t>
            </a: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etc</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Dynamic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Spatio</a:t>
            </a: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-temporal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Bayesian vs </a:t>
            </a: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VS</a:t>
            </a: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(ML)</a:t>
            </a:r>
            <a:endParaRPr kumimoji="0" lang="en-ID"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Tree>
    <p:extLst>
      <p:ext uri="{BB962C8B-B14F-4D97-AF65-F5344CB8AC3E}">
        <p14:creationId xmlns:p14="http://schemas.microsoft.com/office/powerpoint/2010/main" val="174977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5" name="Picture 4">
            <a:extLst>
              <a:ext uri="{FF2B5EF4-FFF2-40B4-BE49-F238E27FC236}">
                <a16:creationId xmlns:a16="http://schemas.microsoft.com/office/drawing/2014/main" id="{3D103DFF-8AEF-2727-2F03-BC8423C892D2}"/>
              </a:ext>
            </a:extLst>
          </p:cNvPr>
          <p:cNvPicPr>
            <a:picLocks noChangeAspect="1"/>
          </p:cNvPicPr>
          <p:nvPr/>
        </p:nvPicPr>
        <p:blipFill>
          <a:blip r:embed="rId2"/>
          <a:stretch>
            <a:fillRect/>
          </a:stretch>
        </p:blipFill>
        <p:spPr>
          <a:xfrm>
            <a:off x="2776694" y="1399289"/>
            <a:ext cx="8913284" cy="4257608"/>
          </a:xfrm>
          <a:prstGeom prst="rect">
            <a:avLst/>
          </a:prstGeom>
        </p:spPr>
      </p:pic>
    </p:spTree>
    <p:extLst>
      <p:ext uri="{BB962C8B-B14F-4D97-AF65-F5344CB8AC3E}">
        <p14:creationId xmlns:p14="http://schemas.microsoft.com/office/powerpoint/2010/main" val="3475363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6" name="Picture 5">
            <a:extLst>
              <a:ext uri="{FF2B5EF4-FFF2-40B4-BE49-F238E27FC236}">
                <a16:creationId xmlns:a16="http://schemas.microsoft.com/office/drawing/2014/main" id="{F9E1EA88-E306-4BAA-9C7D-343C557097F8}"/>
              </a:ext>
            </a:extLst>
          </p:cNvPr>
          <p:cNvPicPr>
            <a:picLocks noChangeAspect="1"/>
          </p:cNvPicPr>
          <p:nvPr/>
        </p:nvPicPr>
        <p:blipFill>
          <a:blip r:embed="rId2"/>
          <a:stretch>
            <a:fillRect/>
          </a:stretch>
        </p:blipFill>
        <p:spPr>
          <a:xfrm>
            <a:off x="1969557" y="1211581"/>
            <a:ext cx="9488687" cy="5262244"/>
          </a:xfrm>
          <a:prstGeom prst="rect">
            <a:avLst/>
          </a:prstGeom>
        </p:spPr>
      </p:pic>
    </p:spTree>
    <p:extLst>
      <p:ext uri="{BB962C8B-B14F-4D97-AF65-F5344CB8AC3E}">
        <p14:creationId xmlns:p14="http://schemas.microsoft.com/office/powerpoint/2010/main" val="1474756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DATA EKONOMIKA SPASIAL: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Population Distribution</a:t>
            </a:r>
          </a:p>
        </p:txBody>
      </p:sp>
      <p:sp>
        <p:nvSpPr>
          <p:cNvPr id="2" name="Arrow: Pentagon 1">
            <a:extLst>
              <a:ext uri="{FF2B5EF4-FFF2-40B4-BE49-F238E27FC236}">
                <a16:creationId xmlns:a16="http://schemas.microsoft.com/office/drawing/2014/main" id="{201F6C57-CEE2-44E9-886E-A69DE3967C75}"/>
              </a:ext>
            </a:extLst>
          </p:cNvPr>
          <p:cNvSpPr/>
          <p:nvPr/>
        </p:nvSpPr>
        <p:spPr>
          <a:xfrm>
            <a:off x="665088" y="1227909"/>
            <a:ext cx="9756192" cy="4005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LATTICE (Grid-cell Data)</a:t>
            </a:r>
          </a:p>
        </p:txBody>
      </p:sp>
      <p:sp>
        <p:nvSpPr>
          <p:cNvPr id="20" name="Content Placeholder 5">
            <a:extLst>
              <a:ext uri="{FF2B5EF4-FFF2-40B4-BE49-F238E27FC236}">
                <a16:creationId xmlns:a16="http://schemas.microsoft.com/office/drawing/2014/main" id="{E7869773-3813-44E1-9A28-0DDDBF50C2B7}"/>
              </a:ext>
            </a:extLst>
          </p:cNvPr>
          <p:cNvSpPr txBox="1">
            <a:spLocks/>
          </p:cNvSpPr>
          <p:nvPr/>
        </p:nvSpPr>
        <p:spPr>
          <a:xfrm>
            <a:off x="665088" y="1723549"/>
            <a:ext cx="11116604" cy="475478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30000"/>
              </a:lnSpc>
              <a:spcBef>
                <a:spcPts val="500"/>
              </a:spcBef>
              <a:spcAft>
                <a:spcPts val="0"/>
              </a:spcAft>
              <a:buClr>
                <a:srgbClr val="B01513"/>
              </a:buClr>
              <a:buSzPct val="80000"/>
              <a:buFont typeface="Wingdings 3" charset="2"/>
              <a:buNone/>
              <a:tabLst>
                <a:tab pos="466725" algn="l"/>
              </a:tabLst>
              <a:defRPr/>
            </a:pPr>
            <a:r>
              <a:rPr kumimoji="0" lang="en-US" sz="2400" b="0" i="0" u="sng"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Examples:</a:t>
            </a:r>
            <a:r>
              <a:rPr kumimoji="0" lang="en-US" sz="2400" b="0" i="0" u="none" strike="noStrike" kern="15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 Population Counts and Population Distribution for Jogjakarta, Indonesia.</a:t>
            </a:r>
          </a:p>
          <a:p>
            <a:pPr marL="0" marR="0" lvl="0" indent="0" algn="l" defTabSz="457200" rtl="0" eaLnBrk="1" fontAlgn="auto" latinLnBrk="0" hangingPunct="1">
              <a:lnSpc>
                <a:spcPct val="130000"/>
              </a:lnSpc>
              <a:spcBef>
                <a:spcPts val="500"/>
              </a:spcBef>
              <a:spcAft>
                <a:spcPts val="0"/>
              </a:spcAft>
              <a:buClr>
                <a:srgbClr val="B01513"/>
              </a:buClr>
              <a:buSzPct val="80000"/>
              <a:buFont typeface="Wingdings 3" charset="2"/>
              <a:buNone/>
              <a:tabLst>
                <a:tab pos="466725" algn="l"/>
              </a:tabLst>
              <a:defRPr/>
            </a:pPr>
            <a:endParaRPr kumimoji="0" lang="en-US" sz="3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pic>
        <p:nvPicPr>
          <p:cNvPr id="6" name="Picture 5">
            <a:extLst>
              <a:ext uri="{FF2B5EF4-FFF2-40B4-BE49-F238E27FC236}">
                <a16:creationId xmlns:a16="http://schemas.microsoft.com/office/drawing/2014/main" id="{D3134B1B-C7E6-B115-7710-1ED353085299}"/>
              </a:ext>
            </a:extLst>
          </p:cNvPr>
          <p:cNvPicPr>
            <a:picLocks noChangeAspect="1"/>
          </p:cNvPicPr>
          <p:nvPr/>
        </p:nvPicPr>
        <p:blipFill>
          <a:blip r:embed="rId2"/>
          <a:stretch>
            <a:fillRect/>
          </a:stretch>
        </p:blipFill>
        <p:spPr>
          <a:xfrm>
            <a:off x="4083469" y="2405448"/>
            <a:ext cx="4025061" cy="3831238"/>
          </a:xfrm>
          <a:prstGeom prst="rect">
            <a:avLst/>
          </a:prstGeom>
        </p:spPr>
      </p:pic>
      <p:pic>
        <p:nvPicPr>
          <p:cNvPr id="8" name="Picture 7">
            <a:extLst>
              <a:ext uri="{FF2B5EF4-FFF2-40B4-BE49-F238E27FC236}">
                <a16:creationId xmlns:a16="http://schemas.microsoft.com/office/drawing/2014/main" id="{840DB58E-D912-A0C4-D127-E5B57EB6294A}"/>
              </a:ext>
            </a:extLst>
          </p:cNvPr>
          <p:cNvPicPr>
            <a:picLocks noChangeAspect="1"/>
          </p:cNvPicPr>
          <p:nvPr/>
        </p:nvPicPr>
        <p:blipFill>
          <a:blip r:embed="rId3"/>
          <a:stretch>
            <a:fillRect/>
          </a:stretch>
        </p:blipFill>
        <p:spPr>
          <a:xfrm>
            <a:off x="8146769" y="2405448"/>
            <a:ext cx="4025061" cy="3831238"/>
          </a:xfrm>
          <a:prstGeom prst="rect">
            <a:avLst/>
          </a:prstGeom>
        </p:spPr>
      </p:pic>
      <p:pic>
        <p:nvPicPr>
          <p:cNvPr id="9" name="Picture 8">
            <a:extLst>
              <a:ext uri="{FF2B5EF4-FFF2-40B4-BE49-F238E27FC236}">
                <a16:creationId xmlns:a16="http://schemas.microsoft.com/office/drawing/2014/main" id="{442160CE-2094-89A6-9C2F-521A8B8845D6}"/>
              </a:ext>
            </a:extLst>
          </p:cNvPr>
          <p:cNvPicPr>
            <a:picLocks noChangeAspect="1"/>
          </p:cNvPicPr>
          <p:nvPr/>
        </p:nvPicPr>
        <p:blipFill>
          <a:blip r:embed="rId4"/>
          <a:stretch>
            <a:fillRect/>
          </a:stretch>
        </p:blipFill>
        <p:spPr>
          <a:xfrm>
            <a:off x="89201" y="2405449"/>
            <a:ext cx="4025061" cy="3831238"/>
          </a:xfrm>
          <a:prstGeom prst="rect">
            <a:avLst/>
          </a:prstGeom>
        </p:spPr>
      </p:pic>
    </p:spTree>
    <p:extLst>
      <p:ext uri="{BB962C8B-B14F-4D97-AF65-F5344CB8AC3E}">
        <p14:creationId xmlns:p14="http://schemas.microsoft.com/office/powerpoint/2010/main" val="1555614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p:cNvCxnSpPr>
          <p:nvPr/>
        </p:nvCxnSpPr>
        <p:spPr>
          <a:xfrm>
            <a:off x="5047608" y="3566154"/>
            <a:ext cx="1377335" cy="0"/>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C24E07-F2DC-E353-1B95-77A9ED42CB37}"/>
              </a:ext>
            </a:extLst>
          </p:cNvPr>
          <p:cNvPicPr>
            <a:picLocks noChangeAspect="1"/>
          </p:cNvPicPr>
          <p:nvPr/>
        </p:nvPicPr>
        <p:blipFill>
          <a:blip r:embed="rId3"/>
          <a:stretch>
            <a:fillRect/>
          </a:stretch>
        </p:blipFill>
        <p:spPr>
          <a:xfrm>
            <a:off x="8774881" y="1273133"/>
            <a:ext cx="3292798" cy="2734660"/>
          </a:xfrm>
          <a:prstGeom prst="rect">
            <a:avLst/>
          </a:prstGeom>
        </p:spPr>
      </p:pic>
      <p:pic>
        <p:nvPicPr>
          <p:cNvPr id="11" name="Picture 10">
            <a:extLst>
              <a:ext uri="{FF2B5EF4-FFF2-40B4-BE49-F238E27FC236}">
                <a16:creationId xmlns:a16="http://schemas.microsoft.com/office/drawing/2014/main" id="{7F27ABED-2098-2702-4730-F600EE274A19}"/>
              </a:ext>
            </a:extLst>
          </p:cNvPr>
          <p:cNvPicPr>
            <a:picLocks noChangeAspect="1"/>
          </p:cNvPicPr>
          <p:nvPr/>
        </p:nvPicPr>
        <p:blipFill>
          <a:blip r:embed="rId4"/>
          <a:stretch>
            <a:fillRect/>
          </a:stretch>
        </p:blipFill>
        <p:spPr>
          <a:xfrm>
            <a:off x="9523566" y="4446270"/>
            <a:ext cx="2496146" cy="2242473"/>
          </a:xfrm>
          <a:prstGeom prst="rect">
            <a:avLst/>
          </a:prstGeom>
        </p:spPr>
      </p:pic>
      <p:pic>
        <p:nvPicPr>
          <p:cNvPr id="18" name="Picture 17">
            <a:extLst>
              <a:ext uri="{FF2B5EF4-FFF2-40B4-BE49-F238E27FC236}">
                <a16:creationId xmlns:a16="http://schemas.microsoft.com/office/drawing/2014/main" id="{97A931CC-E0E6-E5B2-5992-D65DB2ECB6A3}"/>
              </a:ext>
            </a:extLst>
          </p:cNvPr>
          <p:cNvPicPr>
            <a:picLocks noChangeAspect="1"/>
          </p:cNvPicPr>
          <p:nvPr/>
        </p:nvPicPr>
        <p:blipFill>
          <a:blip r:embed="rId5"/>
          <a:stretch>
            <a:fillRect/>
          </a:stretch>
        </p:blipFill>
        <p:spPr>
          <a:xfrm>
            <a:off x="6048432" y="3855325"/>
            <a:ext cx="3102960" cy="3002675"/>
          </a:xfrm>
          <a:prstGeom prst="rect">
            <a:avLst/>
          </a:prstGeom>
        </p:spPr>
      </p:pic>
      <p:pic>
        <p:nvPicPr>
          <p:cNvPr id="25" name="Picture 24">
            <a:extLst>
              <a:ext uri="{FF2B5EF4-FFF2-40B4-BE49-F238E27FC236}">
                <a16:creationId xmlns:a16="http://schemas.microsoft.com/office/drawing/2014/main" id="{8E6218D4-50DB-0252-2D4B-44DC544C8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176087"/>
            <a:ext cx="2678881" cy="2678881"/>
          </a:xfrm>
          <a:prstGeom prst="rect">
            <a:avLst/>
          </a:prstGeom>
        </p:spPr>
      </p:pic>
    </p:spTree>
    <p:extLst>
      <p:ext uri="{BB962C8B-B14F-4D97-AF65-F5344CB8AC3E}">
        <p14:creationId xmlns:p14="http://schemas.microsoft.com/office/powerpoint/2010/main" val="3782467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B7DDF5E5-D8FE-4B2A-8423-60101B52C47E}"/>
              </a:ext>
            </a:extLst>
          </p:cNvPr>
          <p:cNvSpPr/>
          <p:nvPr/>
        </p:nvSpPr>
        <p:spPr>
          <a:xfrm>
            <a:off x="2479754" y="3058708"/>
            <a:ext cx="595618" cy="459080"/>
          </a:xfrm>
          <a:prstGeom prst="rect">
            <a:avLst/>
          </a:prstGeom>
          <a:noFill/>
          <a:ln w="38100">
            <a:solidFill>
              <a:srgbClr val="B015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F183F23A-F0D0-4155-B9E5-4D6DC0BDD811}"/>
              </a:ext>
            </a:extLst>
          </p:cNvPr>
          <p:cNvSpPr/>
          <p:nvPr/>
        </p:nvSpPr>
        <p:spPr>
          <a:xfrm>
            <a:off x="2574022" y="2416808"/>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16">
            <a:extLst>
              <a:ext uri="{FF2B5EF4-FFF2-40B4-BE49-F238E27FC236}">
                <a16:creationId xmlns:a16="http://schemas.microsoft.com/office/drawing/2014/main" id="{E21BBF8F-BD3B-4462-8004-62EB9185DAD5}"/>
              </a:ext>
            </a:extLst>
          </p:cNvPr>
          <p:cNvSpPr/>
          <p:nvPr/>
        </p:nvSpPr>
        <p:spPr>
          <a:xfrm>
            <a:off x="1340979" y="3201686"/>
            <a:ext cx="595618" cy="553674"/>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a:stCxn id="13" idx="3"/>
          </p:cNvCxnSpPr>
          <p:nvPr/>
        </p:nvCxnSpPr>
        <p:spPr>
          <a:xfrm>
            <a:off x="3075372" y="3288248"/>
            <a:ext cx="4394054" cy="633928"/>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4526AC-17EA-4057-9545-A5B86D344FAD}"/>
              </a:ext>
            </a:extLst>
          </p:cNvPr>
          <p:cNvCxnSpPr>
            <a:cxnSpLocks/>
          </p:cNvCxnSpPr>
          <p:nvPr/>
        </p:nvCxnSpPr>
        <p:spPr>
          <a:xfrm flipV="1">
            <a:off x="3169640" y="1911663"/>
            <a:ext cx="4299786" cy="778352"/>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10825B-5CE2-4054-B52E-B55E97E5CD9A}"/>
              </a:ext>
            </a:extLst>
          </p:cNvPr>
          <p:cNvCxnSpPr>
            <a:cxnSpLocks/>
            <a:stCxn id="17" idx="3"/>
          </p:cNvCxnSpPr>
          <p:nvPr/>
        </p:nvCxnSpPr>
        <p:spPr>
          <a:xfrm>
            <a:off x="1936597" y="3478523"/>
            <a:ext cx="5480137" cy="2321372"/>
          </a:xfrm>
          <a:prstGeom prst="line">
            <a:avLst/>
          </a:prstGeom>
          <a:ln w="38100">
            <a:solidFill>
              <a:srgbClr val="00B0F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2C10B34-D002-4B38-B636-EB1FCEA95F2F}"/>
              </a:ext>
            </a:extLst>
          </p:cNvPr>
          <p:cNvSpPr txBox="1"/>
          <p:nvPr/>
        </p:nvSpPr>
        <p:spPr>
          <a:xfrm>
            <a:off x="9749237" y="6176870"/>
            <a:ext cx="1899135" cy="369332"/>
          </a:xfrm>
          <a:prstGeom prst="rect">
            <a:avLst/>
          </a:prstGeom>
          <a:noFill/>
          <a:ln>
            <a:solidFill>
              <a:srgbClr val="FF0000"/>
            </a:solidFill>
            <a:prstDash val="lg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Kulon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Progo</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7" name="TextBox 36">
            <a:extLst>
              <a:ext uri="{FF2B5EF4-FFF2-40B4-BE49-F238E27FC236}">
                <a16:creationId xmlns:a16="http://schemas.microsoft.com/office/drawing/2014/main" id="{5154E78C-5283-4E61-A06A-727F2FE63014}"/>
              </a:ext>
            </a:extLst>
          </p:cNvPr>
          <p:cNvSpPr txBox="1"/>
          <p:nvPr/>
        </p:nvSpPr>
        <p:spPr>
          <a:xfrm>
            <a:off x="9668422" y="4332577"/>
            <a:ext cx="210305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Kota Yogyakarta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0" name="TextBox 39">
            <a:extLst>
              <a:ext uri="{FF2B5EF4-FFF2-40B4-BE49-F238E27FC236}">
                <a16:creationId xmlns:a16="http://schemas.microsoft.com/office/drawing/2014/main" id="{7F627FF8-F6B0-4BDF-8503-432B5A30F6A9}"/>
              </a:ext>
            </a:extLst>
          </p:cNvPr>
          <p:cNvSpPr txBox="1"/>
          <p:nvPr/>
        </p:nvSpPr>
        <p:spPr>
          <a:xfrm>
            <a:off x="9822071" y="2355997"/>
            <a:ext cx="162746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Sleman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2" name="TextBox 41">
            <a:extLst>
              <a:ext uri="{FF2B5EF4-FFF2-40B4-BE49-F238E27FC236}">
                <a16:creationId xmlns:a16="http://schemas.microsoft.com/office/drawing/2014/main" id="{8E33673F-AA92-4217-B546-318B51C956E8}"/>
              </a:ext>
            </a:extLst>
          </p:cNvPr>
          <p:cNvSpPr txBox="1"/>
          <p:nvPr/>
        </p:nvSpPr>
        <p:spPr>
          <a:xfrm>
            <a:off x="9546884" y="1267415"/>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1440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1704.317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1083.575</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4" name="TextBox 43">
            <a:extLst>
              <a:ext uri="{FF2B5EF4-FFF2-40B4-BE49-F238E27FC236}">
                <a16:creationId xmlns:a16="http://schemas.microsoft.com/office/drawing/2014/main" id="{9C3CEA35-4B03-4A0A-AFAF-C306FB43DB5A}"/>
              </a:ext>
            </a:extLst>
          </p:cNvPr>
          <p:cNvSpPr txBox="1"/>
          <p:nvPr/>
        </p:nvSpPr>
        <p:spPr>
          <a:xfrm>
            <a:off x="9543067" y="3259913"/>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10090.87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1756.163</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6" name="TextBox 45">
            <a:extLst>
              <a:ext uri="{FF2B5EF4-FFF2-40B4-BE49-F238E27FC236}">
                <a16:creationId xmlns:a16="http://schemas.microsoft.com/office/drawing/2014/main" id="{E0FBFF07-817E-4F95-A1CB-0358C4829CBB}"/>
              </a:ext>
            </a:extLst>
          </p:cNvPr>
          <p:cNvSpPr txBox="1"/>
          <p:nvPr/>
        </p:nvSpPr>
        <p:spPr>
          <a:xfrm>
            <a:off x="9543067" y="5086911"/>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1271</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548.6358</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454.0585</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16" name="Picture 15">
            <a:extLst>
              <a:ext uri="{FF2B5EF4-FFF2-40B4-BE49-F238E27FC236}">
                <a16:creationId xmlns:a16="http://schemas.microsoft.com/office/drawing/2014/main" id="{8FBED566-BEC5-0ACD-BE47-573E2688AEA8}"/>
              </a:ext>
            </a:extLst>
          </p:cNvPr>
          <p:cNvPicPr>
            <a:picLocks noChangeAspect="1"/>
          </p:cNvPicPr>
          <p:nvPr/>
        </p:nvPicPr>
        <p:blipFill>
          <a:blip r:embed="rId3"/>
          <a:stretch>
            <a:fillRect/>
          </a:stretch>
        </p:blipFill>
        <p:spPr>
          <a:xfrm>
            <a:off x="7315365" y="4963469"/>
            <a:ext cx="2311476" cy="1750633"/>
          </a:xfrm>
          <a:prstGeom prst="rect">
            <a:avLst/>
          </a:prstGeom>
        </p:spPr>
      </p:pic>
      <p:pic>
        <p:nvPicPr>
          <p:cNvPr id="21" name="Picture 20">
            <a:extLst>
              <a:ext uri="{FF2B5EF4-FFF2-40B4-BE49-F238E27FC236}">
                <a16:creationId xmlns:a16="http://schemas.microsoft.com/office/drawing/2014/main" id="{C9C0C6F4-6482-2986-E742-3C07C2F91CDB}"/>
              </a:ext>
            </a:extLst>
          </p:cNvPr>
          <p:cNvPicPr>
            <a:picLocks noChangeAspect="1"/>
          </p:cNvPicPr>
          <p:nvPr/>
        </p:nvPicPr>
        <p:blipFill>
          <a:blip r:embed="rId4"/>
          <a:stretch>
            <a:fillRect/>
          </a:stretch>
        </p:blipFill>
        <p:spPr>
          <a:xfrm>
            <a:off x="7315365" y="2997467"/>
            <a:ext cx="2269989" cy="1704442"/>
          </a:xfrm>
          <a:prstGeom prst="rect">
            <a:avLst/>
          </a:prstGeom>
        </p:spPr>
      </p:pic>
      <p:pic>
        <p:nvPicPr>
          <p:cNvPr id="2" name="Picture 1">
            <a:extLst>
              <a:ext uri="{FF2B5EF4-FFF2-40B4-BE49-F238E27FC236}">
                <a16:creationId xmlns:a16="http://schemas.microsoft.com/office/drawing/2014/main" id="{7B5D2BF2-7BCA-2B61-429A-E83770CC9AB0}"/>
              </a:ext>
            </a:extLst>
          </p:cNvPr>
          <p:cNvPicPr>
            <a:picLocks noChangeAspect="1"/>
          </p:cNvPicPr>
          <p:nvPr/>
        </p:nvPicPr>
        <p:blipFill>
          <a:blip r:embed="rId5"/>
          <a:stretch>
            <a:fillRect/>
          </a:stretch>
        </p:blipFill>
        <p:spPr>
          <a:xfrm>
            <a:off x="7315365" y="1220675"/>
            <a:ext cx="2149648" cy="1585906"/>
          </a:xfrm>
          <a:prstGeom prst="rect">
            <a:avLst/>
          </a:prstGeom>
        </p:spPr>
      </p:pic>
    </p:spTree>
    <p:extLst>
      <p:ext uri="{BB962C8B-B14F-4D97-AF65-F5344CB8AC3E}">
        <p14:creationId xmlns:p14="http://schemas.microsoft.com/office/powerpoint/2010/main" val="26170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down)">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32" grpId="0" animBg="1"/>
      <p:bldP spid="37" grpId="0" animBg="1"/>
      <p:bldP spid="40" grpId="0" animBg="1"/>
      <p:bldP spid="42" grpId="0"/>
      <p:bldP spid="44"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DC808-4468-0B5F-9601-63E849836E3C}"/>
              </a:ext>
            </a:extLst>
          </p:cNvPr>
          <p:cNvPicPr>
            <a:picLocks noChangeAspect="1"/>
          </p:cNvPicPr>
          <p:nvPr/>
        </p:nvPicPr>
        <p:blipFill>
          <a:blip r:embed="rId2"/>
          <a:stretch>
            <a:fillRect/>
          </a:stretch>
        </p:blipFill>
        <p:spPr>
          <a:xfrm>
            <a:off x="456385" y="1561780"/>
            <a:ext cx="5515745" cy="4286848"/>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 </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Elevation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8" y="5816580"/>
            <a:ext cx="650510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GMTED2010 Elevation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7.5 x 7.5 arc second (~ 225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USGS and National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GeoSpatial</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-Intelligence Agency (NGA)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Elevation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B7DDF5E5-D8FE-4B2A-8423-60101B52C47E}"/>
              </a:ext>
            </a:extLst>
          </p:cNvPr>
          <p:cNvSpPr/>
          <p:nvPr/>
        </p:nvSpPr>
        <p:spPr>
          <a:xfrm>
            <a:off x="2479754" y="3058708"/>
            <a:ext cx="595618" cy="459080"/>
          </a:xfrm>
          <a:prstGeom prst="rect">
            <a:avLst/>
          </a:prstGeom>
          <a:noFill/>
          <a:ln w="38100">
            <a:solidFill>
              <a:srgbClr val="B015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F183F23A-F0D0-4155-B9E5-4D6DC0BDD811}"/>
              </a:ext>
            </a:extLst>
          </p:cNvPr>
          <p:cNvSpPr/>
          <p:nvPr/>
        </p:nvSpPr>
        <p:spPr>
          <a:xfrm>
            <a:off x="2574022" y="2416808"/>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16">
            <a:extLst>
              <a:ext uri="{FF2B5EF4-FFF2-40B4-BE49-F238E27FC236}">
                <a16:creationId xmlns:a16="http://schemas.microsoft.com/office/drawing/2014/main" id="{E21BBF8F-BD3B-4462-8004-62EB9185DAD5}"/>
              </a:ext>
            </a:extLst>
          </p:cNvPr>
          <p:cNvSpPr/>
          <p:nvPr/>
        </p:nvSpPr>
        <p:spPr>
          <a:xfrm>
            <a:off x="1340979" y="3201686"/>
            <a:ext cx="595618" cy="553674"/>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a:stCxn id="13" idx="3"/>
          </p:cNvCxnSpPr>
          <p:nvPr/>
        </p:nvCxnSpPr>
        <p:spPr>
          <a:xfrm>
            <a:off x="3075372" y="3288248"/>
            <a:ext cx="4394054" cy="633928"/>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4526AC-17EA-4057-9545-A5B86D344FAD}"/>
              </a:ext>
            </a:extLst>
          </p:cNvPr>
          <p:cNvCxnSpPr>
            <a:cxnSpLocks/>
          </p:cNvCxnSpPr>
          <p:nvPr/>
        </p:nvCxnSpPr>
        <p:spPr>
          <a:xfrm flipV="1">
            <a:off x="3169640" y="1911663"/>
            <a:ext cx="4299786" cy="778352"/>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10825B-5CE2-4054-B52E-B55E97E5CD9A}"/>
              </a:ext>
            </a:extLst>
          </p:cNvPr>
          <p:cNvCxnSpPr>
            <a:cxnSpLocks/>
            <a:stCxn id="17" idx="3"/>
          </p:cNvCxnSpPr>
          <p:nvPr/>
        </p:nvCxnSpPr>
        <p:spPr>
          <a:xfrm>
            <a:off x="1936597" y="3478523"/>
            <a:ext cx="5480137" cy="2321372"/>
          </a:xfrm>
          <a:prstGeom prst="line">
            <a:avLst/>
          </a:prstGeom>
          <a:ln w="38100">
            <a:solidFill>
              <a:srgbClr val="00B0F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2C10B34-D002-4B38-B636-EB1FCEA95F2F}"/>
              </a:ext>
            </a:extLst>
          </p:cNvPr>
          <p:cNvSpPr txBox="1"/>
          <p:nvPr/>
        </p:nvSpPr>
        <p:spPr>
          <a:xfrm>
            <a:off x="9749237" y="6176870"/>
            <a:ext cx="1899135" cy="369332"/>
          </a:xfrm>
          <a:prstGeom prst="rect">
            <a:avLst/>
          </a:prstGeom>
          <a:noFill/>
          <a:ln>
            <a:solidFill>
              <a:srgbClr val="FF0000"/>
            </a:solidFill>
            <a:prstDash val="lg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Kulon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Progo</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7" name="TextBox 36">
            <a:extLst>
              <a:ext uri="{FF2B5EF4-FFF2-40B4-BE49-F238E27FC236}">
                <a16:creationId xmlns:a16="http://schemas.microsoft.com/office/drawing/2014/main" id="{5154E78C-5283-4E61-A06A-727F2FE63014}"/>
              </a:ext>
            </a:extLst>
          </p:cNvPr>
          <p:cNvSpPr txBox="1"/>
          <p:nvPr/>
        </p:nvSpPr>
        <p:spPr>
          <a:xfrm>
            <a:off x="9668422" y="4332577"/>
            <a:ext cx="210305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Kota Yogyakarta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0" name="TextBox 39">
            <a:extLst>
              <a:ext uri="{FF2B5EF4-FFF2-40B4-BE49-F238E27FC236}">
                <a16:creationId xmlns:a16="http://schemas.microsoft.com/office/drawing/2014/main" id="{7F627FF8-F6B0-4BDF-8503-432B5A30F6A9}"/>
              </a:ext>
            </a:extLst>
          </p:cNvPr>
          <p:cNvSpPr txBox="1"/>
          <p:nvPr/>
        </p:nvSpPr>
        <p:spPr>
          <a:xfrm>
            <a:off x="9822071" y="2355997"/>
            <a:ext cx="162746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Sleman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2" name="TextBox 41">
            <a:extLst>
              <a:ext uri="{FF2B5EF4-FFF2-40B4-BE49-F238E27FC236}">
                <a16:creationId xmlns:a16="http://schemas.microsoft.com/office/drawing/2014/main" id="{8E33673F-AA92-4217-B546-318B51C956E8}"/>
              </a:ext>
            </a:extLst>
          </p:cNvPr>
          <p:cNvSpPr txBox="1"/>
          <p:nvPr/>
        </p:nvSpPr>
        <p:spPr>
          <a:xfrm>
            <a:off x="9546884" y="1267415"/>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22436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303.0695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283.4072</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4" name="TextBox 43">
            <a:extLst>
              <a:ext uri="{FF2B5EF4-FFF2-40B4-BE49-F238E27FC236}">
                <a16:creationId xmlns:a16="http://schemas.microsoft.com/office/drawing/2014/main" id="{9C3CEA35-4B03-4A0A-AFAF-C306FB43DB5A}"/>
              </a:ext>
            </a:extLst>
          </p:cNvPr>
          <p:cNvSpPr txBox="1"/>
          <p:nvPr/>
        </p:nvSpPr>
        <p:spPr>
          <a:xfrm>
            <a:off x="9543067" y="3259913"/>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105.6661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14.5037</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6" name="TextBox 45">
            <a:extLst>
              <a:ext uri="{FF2B5EF4-FFF2-40B4-BE49-F238E27FC236}">
                <a16:creationId xmlns:a16="http://schemas.microsoft.com/office/drawing/2014/main" id="{E0FBFF07-817E-4F95-A1CB-0358C4829CBB}"/>
              </a:ext>
            </a:extLst>
          </p:cNvPr>
          <p:cNvSpPr txBox="1"/>
          <p:nvPr/>
        </p:nvSpPr>
        <p:spPr>
          <a:xfrm>
            <a:off x="9543067" y="5086911"/>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20500</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171.1791</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200.8711</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285330CD-C1FA-119C-2895-A01FE99C363D}"/>
              </a:ext>
            </a:extLst>
          </p:cNvPr>
          <p:cNvPicPr>
            <a:picLocks noChangeAspect="1"/>
          </p:cNvPicPr>
          <p:nvPr/>
        </p:nvPicPr>
        <p:blipFill>
          <a:blip r:embed="rId3"/>
          <a:stretch>
            <a:fillRect/>
          </a:stretch>
        </p:blipFill>
        <p:spPr>
          <a:xfrm>
            <a:off x="7273828" y="4848358"/>
            <a:ext cx="2311525" cy="1826590"/>
          </a:xfrm>
          <a:prstGeom prst="rect">
            <a:avLst/>
          </a:prstGeom>
        </p:spPr>
      </p:pic>
      <p:pic>
        <p:nvPicPr>
          <p:cNvPr id="14" name="Picture 13">
            <a:extLst>
              <a:ext uri="{FF2B5EF4-FFF2-40B4-BE49-F238E27FC236}">
                <a16:creationId xmlns:a16="http://schemas.microsoft.com/office/drawing/2014/main" id="{634FE60C-BA06-1B83-5605-479CE0E74306}"/>
              </a:ext>
            </a:extLst>
          </p:cNvPr>
          <p:cNvPicPr>
            <a:picLocks noChangeAspect="1"/>
          </p:cNvPicPr>
          <p:nvPr/>
        </p:nvPicPr>
        <p:blipFill>
          <a:blip r:embed="rId4"/>
          <a:stretch>
            <a:fillRect/>
          </a:stretch>
        </p:blipFill>
        <p:spPr>
          <a:xfrm>
            <a:off x="7243421" y="3071537"/>
            <a:ext cx="2352338" cy="1722598"/>
          </a:xfrm>
          <a:prstGeom prst="rect">
            <a:avLst/>
          </a:prstGeom>
        </p:spPr>
      </p:pic>
      <p:pic>
        <p:nvPicPr>
          <p:cNvPr id="23" name="Picture 22">
            <a:extLst>
              <a:ext uri="{FF2B5EF4-FFF2-40B4-BE49-F238E27FC236}">
                <a16:creationId xmlns:a16="http://schemas.microsoft.com/office/drawing/2014/main" id="{D7A66038-8FDC-C78C-190B-04BB9C04596C}"/>
              </a:ext>
            </a:extLst>
          </p:cNvPr>
          <p:cNvPicPr>
            <a:picLocks noChangeAspect="1"/>
          </p:cNvPicPr>
          <p:nvPr/>
        </p:nvPicPr>
        <p:blipFill>
          <a:blip r:embed="rId5"/>
          <a:stretch>
            <a:fillRect/>
          </a:stretch>
        </p:blipFill>
        <p:spPr>
          <a:xfrm>
            <a:off x="7208988" y="1226393"/>
            <a:ext cx="2408990" cy="1695810"/>
          </a:xfrm>
          <a:prstGeom prst="rect">
            <a:avLst/>
          </a:prstGeom>
        </p:spPr>
      </p:pic>
    </p:spTree>
    <p:extLst>
      <p:ext uri="{BB962C8B-B14F-4D97-AF65-F5344CB8AC3E}">
        <p14:creationId xmlns:p14="http://schemas.microsoft.com/office/powerpoint/2010/main" val="95534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37" grpId="0" animBg="1"/>
      <p:bldP spid="40" grpId="0" animBg="1"/>
      <p:bldP spid="42" grpId="0"/>
      <p:bldP spid="44"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7561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SPATIAL NEIGHBOR W MATRIX: </a:t>
            </a:r>
            <a:r>
              <a:rPr kumimoji="0" lang="en-US" sz="2100" b="0" i="0" u="none" strike="noStrike" kern="1200" cap="none" spc="0" normalizeH="0" baseline="0" noProof="0" dirty="0">
                <a:ln>
                  <a:noFill/>
                </a:ln>
                <a:solidFill>
                  <a:prstClr val="black"/>
                </a:solidFill>
                <a:effectLst/>
                <a:uLnTx/>
                <a:uFillTx/>
                <a:latin typeface="Century Gothic" panose="020B0502020202020204"/>
                <a:ea typeface="+mj-ea"/>
                <a:cs typeface="+mj-cs"/>
              </a:rPr>
              <a:t>Non-rectangular Shape</a:t>
            </a:r>
          </a:p>
        </p:txBody>
      </p:sp>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C00000"/>
              </a:buClr>
              <a:buSzPct val="80000"/>
              <a:buFont typeface="Wingdings 3" charset="2"/>
              <a:buChar char=""/>
              <a:tabLst>
                <a:tab pos="5311140" algn="l"/>
              </a:tabLst>
              <a:defRPr/>
            </a:pP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There exist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missing value </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NA</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cells</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for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non-inhabitant area</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(water bodies or desert area). The general process based on shapefile, which stores geometry and attribute information for the spatial features (ESRI, 1998) of the area as base information to construct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W</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matrix is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not suitable</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862013" marR="0" lvl="0" indent="-862013"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r>
              <a:rPr kumimoji="0" lang="en-US" sz="1700" b="0" i="0" u="none" strike="noStrike" kern="15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Note</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The figure is a summarization based on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Bivand</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Pebesma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and Gómez-Rubio (2008),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Arbia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(2014),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Dmowska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and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Stepinski</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(2017), and Baddeley, Turner, and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Rubak</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(2018).</a:t>
            </a:r>
          </a:p>
        </p:txBody>
      </p:sp>
      <p:pic>
        <p:nvPicPr>
          <p:cNvPr id="5" name="Picture 4">
            <a:extLst>
              <a:ext uri="{FF2B5EF4-FFF2-40B4-BE49-F238E27FC236}">
                <a16:creationId xmlns:a16="http://schemas.microsoft.com/office/drawing/2014/main" id="{643498F4-28F9-45E6-9919-8422FF1D0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1123" y="3240841"/>
            <a:ext cx="6140661" cy="2263131"/>
          </a:xfrm>
          <a:prstGeom prst="rect">
            <a:avLst/>
          </a:prstGeom>
        </p:spPr>
      </p:pic>
      <p:sp>
        <p:nvSpPr>
          <p:cNvPr id="6" name="Rectangle 5">
            <a:extLst>
              <a:ext uri="{FF2B5EF4-FFF2-40B4-BE49-F238E27FC236}">
                <a16:creationId xmlns:a16="http://schemas.microsoft.com/office/drawing/2014/main" id="{E42D53E4-67C9-4D34-A96A-C2FD0E1FCCB2}"/>
              </a:ext>
            </a:extLst>
          </p:cNvPr>
          <p:cNvSpPr/>
          <p:nvPr/>
        </p:nvSpPr>
        <p:spPr>
          <a:xfrm>
            <a:off x="3222738" y="5533911"/>
            <a:ext cx="636490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Figure</a:t>
            </a: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General Shapefile Handling Process for Spatial Analysis.*</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22321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 name="Content Placeholder 5">
            <a:extLst>
              <a:ext uri="{FF2B5EF4-FFF2-40B4-BE49-F238E27FC236}">
                <a16:creationId xmlns:a16="http://schemas.microsoft.com/office/drawing/2014/main" id="{CD7CB898-981A-6B32-26B0-BA64C5C5756C}"/>
              </a:ext>
            </a:extLst>
          </p:cNvPr>
          <p:cNvSpPr txBox="1">
            <a:spLocks/>
          </p:cNvSpPr>
          <p:nvPr/>
        </p:nvSpPr>
        <p:spPr>
          <a:xfrm>
            <a:off x="6237368" y="1459150"/>
            <a:ext cx="5544324" cy="501918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Problems arise when we use the usual  R package: </a:t>
            </a:r>
            <a:r>
              <a:rPr kumimoji="0" lang="en-US" sz="2600" b="1"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spdep</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for Spatial Autocorrelation Test based on the Gridded Data.</a:t>
            </a:r>
          </a:p>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matrix</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extract the rectangular area created by the </a:t>
            </a:r>
            <a:r>
              <a:rPr kumimoji="0" lang="en-US" sz="26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bbox</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based on the extent information embedded in the polygon of the interested area.</a:t>
            </a:r>
            <a:endPar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96155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AB85236-CD6A-6D0C-C96D-357183AF92EE}"/>
              </a:ext>
            </a:extLst>
          </p:cNvPr>
          <p:cNvPicPr>
            <a:picLocks noChangeAspect="1"/>
          </p:cNvPicPr>
          <p:nvPr/>
        </p:nvPicPr>
        <p:blipFill>
          <a:blip r:embed="rId3"/>
          <a:stretch>
            <a:fillRect/>
          </a:stretch>
        </p:blipFill>
        <p:spPr>
          <a:xfrm>
            <a:off x="6469353" y="2518115"/>
            <a:ext cx="5235878" cy="235771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64B21C-F19E-9DFC-28EC-AADC88D0F8A4}"/>
                  </a:ext>
                </a:extLst>
              </p:cNvPr>
              <p:cNvSpPr txBox="1"/>
              <p:nvPr/>
            </p:nvSpPr>
            <p:spPr>
              <a:xfrm>
                <a:off x="7395882" y="1817481"/>
                <a:ext cx="3532093" cy="461665"/>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游明朝" panose="02020400000000000000" pitchFamily="18" charset="-128"/>
                        <a:cs typeface="+mn-cs"/>
                      </a:rPr>
                      <m:t>𝟏𝟎</m:t>
                    </m:r>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𝟏𝟎</m:t>
                    </m:r>
                  </m:oMath>
                </a14:m>
                <a:r>
                  <a:rPr kumimoji="0" lang="en-US" sz="24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Area</a:t>
                </a:r>
                <a:endParaRPr kumimoji="0" lang="en-US" sz="24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mc:Choice>
        <mc:Fallback xmlns="">
          <p:sp>
            <p:nvSpPr>
              <p:cNvPr id="15" name="TextBox 14">
                <a:extLst>
                  <a:ext uri="{FF2B5EF4-FFF2-40B4-BE49-F238E27FC236}">
                    <a16:creationId xmlns:a16="http://schemas.microsoft.com/office/drawing/2014/main" id="{5F64B21C-F19E-9DFC-28EC-AADC88D0F8A4}"/>
                  </a:ext>
                </a:extLst>
              </p:cNvPr>
              <p:cNvSpPr txBox="1">
                <a:spLocks noRot="1" noChangeAspect="1" noMove="1" noResize="1" noEditPoints="1" noAdjustHandles="1" noChangeArrowheads="1" noChangeShapeType="1" noTextEdit="1"/>
              </p:cNvSpPr>
              <p:nvPr/>
            </p:nvSpPr>
            <p:spPr>
              <a:xfrm>
                <a:off x="7395882" y="1817481"/>
                <a:ext cx="3532093" cy="461665"/>
              </a:xfrm>
              <a:prstGeom prst="rect">
                <a:avLst/>
              </a:prstGeom>
              <a:blipFill>
                <a:blip r:embed="rId4"/>
                <a:stretch>
                  <a:fillRect t="-8974" b="-26923"/>
                </a:stretch>
              </a:blipFill>
              <a:ln>
                <a:solidFill>
                  <a:srgbClr val="FF0000"/>
                </a:solidFill>
                <a:prstDash val="dash"/>
              </a:ln>
            </p:spPr>
            <p:txBody>
              <a:bodyPr/>
              <a:lstStyle/>
              <a:p>
                <a:r>
                  <a:rPr lang="en-ID">
                    <a:noFill/>
                  </a:rPr>
                  <a:t> </a:t>
                </a:r>
              </a:p>
            </p:txBody>
          </p:sp>
        </mc:Fallback>
      </mc:AlternateContent>
      <p:sp>
        <p:nvSpPr>
          <p:cNvPr id="16" name="Content Placeholder 5">
            <a:extLst>
              <a:ext uri="{FF2B5EF4-FFF2-40B4-BE49-F238E27FC236}">
                <a16:creationId xmlns:a16="http://schemas.microsoft.com/office/drawing/2014/main" id="{8D1F5E54-72D4-EAC2-FBE2-5E9EBC12E799}"/>
              </a:ext>
            </a:extLst>
          </p:cNvPr>
          <p:cNvSpPr txBox="1">
            <a:spLocks/>
          </p:cNvSpPr>
          <p:nvPr/>
        </p:nvSpPr>
        <p:spPr>
          <a:xfrm>
            <a:off x="6237368" y="5114796"/>
            <a:ext cx="5544324" cy="1363534"/>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endPar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27089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Without the usage of </a:t>
            </a: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package</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Utilization of Kronecker Product to construct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matrix and Using Projection Matrix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t>
            </a:r>
            <a:b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(Fitrianto, Tanaka, Nishii, 2018)</a:t>
            </a:r>
            <a:endPar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7660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10" name="TextBox 9">
            <a:extLst>
              <a:ext uri="{FF2B5EF4-FFF2-40B4-BE49-F238E27FC236}">
                <a16:creationId xmlns:a16="http://schemas.microsoft.com/office/drawing/2014/main" id="{150E76DE-624A-D71A-93D7-3D725913B784}"/>
              </a:ext>
            </a:extLst>
          </p:cNvPr>
          <p:cNvSpPr txBox="1"/>
          <p:nvPr/>
        </p:nvSpPr>
        <p:spPr>
          <a:xfrm>
            <a:off x="709749" y="3953691"/>
            <a:ext cx="20421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raster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sf</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terra</a:t>
            </a:r>
          </a:p>
        </p:txBody>
      </p:sp>
      <p:sp>
        <p:nvSpPr>
          <p:cNvPr id="11" name="TextBox 10">
            <a:extLst>
              <a:ext uri="{FF2B5EF4-FFF2-40B4-BE49-F238E27FC236}">
                <a16:creationId xmlns:a16="http://schemas.microsoft.com/office/drawing/2014/main" id="{52ECC91B-6AE3-317D-9375-83282F54D66C}"/>
              </a:ext>
            </a:extLst>
          </p:cNvPr>
          <p:cNvSpPr txBox="1"/>
          <p:nvPr/>
        </p:nvSpPr>
        <p:spPr>
          <a:xfrm>
            <a:off x="3688079" y="3953691"/>
            <a:ext cx="204216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spdep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maptools</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rgal</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ggplot2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tmap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lattice</a:t>
            </a:r>
          </a:p>
        </p:txBody>
      </p:sp>
      <p:sp>
        <p:nvSpPr>
          <p:cNvPr id="12" name="TextBox 11">
            <a:extLst>
              <a:ext uri="{FF2B5EF4-FFF2-40B4-BE49-F238E27FC236}">
                <a16:creationId xmlns:a16="http://schemas.microsoft.com/office/drawing/2014/main" id="{60883AF7-21C6-C9CC-0D6F-57E739BBC600}"/>
              </a:ext>
            </a:extLst>
          </p:cNvPr>
          <p:cNvSpPr txBox="1"/>
          <p:nvPr/>
        </p:nvSpPr>
        <p:spPr>
          <a:xfrm>
            <a:off x="6666408" y="3953691"/>
            <a:ext cx="214666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terra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spdep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4" name="TextBox 13">
            <a:extLst>
              <a:ext uri="{FF2B5EF4-FFF2-40B4-BE49-F238E27FC236}">
                <a16:creationId xmlns:a16="http://schemas.microsoft.com/office/drawing/2014/main" id="{E2C742B6-8BE6-66EA-39AA-41BABE894F67}"/>
              </a:ext>
            </a:extLst>
          </p:cNvPr>
          <p:cNvSpPr txBox="1"/>
          <p:nvPr/>
        </p:nvSpPr>
        <p:spPr>
          <a:xfrm>
            <a:off x="9753601" y="3953691"/>
            <a:ext cx="227293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spatialreg</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sphet</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splm</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spBayes</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optim</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optimx</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Tree>
    <p:extLst>
      <p:ext uri="{BB962C8B-B14F-4D97-AF65-F5344CB8AC3E}">
        <p14:creationId xmlns:p14="http://schemas.microsoft.com/office/powerpoint/2010/main" val="417771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1" name="Picture 10">
            <a:extLst>
              <a:ext uri="{FF2B5EF4-FFF2-40B4-BE49-F238E27FC236}">
                <a16:creationId xmlns:a16="http://schemas.microsoft.com/office/drawing/2014/main" id="{E80F9401-048C-BAA0-F488-DC089B8C1A82}"/>
              </a:ext>
            </a:extLst>
          </p:cNvPr>
          <p:cNvPicPr>
            <a:picLocks noChangeAspect="1"/>
          </p:cNvPicPr>
          <p:nvPr/>
        </p:nvPicPr>
        <p:blipFill>
          <a:blip r:embed="rId3"/>
          <a:stretch>
            <a:fillRect/>
          </a:stretch>
        </p:blipFill>
        <p:spPr>
          <a:xfrm>
            <a:off x="6245385" y="4027845"/>
            <a:ext cx="5552342" cy="1001355"/>
          </a:xfrm>
          <a:prstGeom prst="rect">
            <a:avLst/>
          </a:prstGeom>
        </p:spPr>
      </p:pic>
    </p:spTree>
    <p:extLst>
      <p:ext uri="{BB962C8B-B14F-4D97-AF65-F5344CB8AC3E}">
        <p14:creationId xmlns:p14="http://schemas.microsoft.com/office/powerpoint/2010/main" val="1136221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3" name="Picture 12">
            <a:extLst>
              <a:ext uri="{FF2B5EF4-FFF2-40B4-BE49-F238E27FC236}">
                <a16:creationId xmlns:a16="http://schemas.microsoft.com/office/drawing/2014/main" id="{973466C9-E8B3-6A34-6A8B-2E9FC8729B8A}"/>
              </a:ext>
            </a:extLst>
          </p:cNvPr>
          <p:cNvPicPr>
            <a:picLocks noChangeAspect="1"/>
          </p:cNvPicPr>
          <p:nvPr/>
        </p:nvPicPr>
        <p:blipFill>
          <a:blip r:embed="rId3"/>
          <a:stretch>
            <a:fillRect/>
          </a:stretch>
        </p:blipFill>
        <p:spPr>
          <a:xfrm>
            <a:off x="7503355" y="3429000"/>
            <a:ext cx="3687384" cy="3409615"/>
          </a:xfrm>
          <a:prstGeom prst="rect">
            <a:avLst/>
          </a:prstGeom>
        </p:spPr>
      </p:pic>
    </p:spTree>
    <p:extLst>
      <p:ext uri="{BB962C8B-B14F-4D97-AF65-F5344CB8AC3E}">
        <p14:creationId xmlns:p14="http://schemas.microsoft.com/office/powerpoint/2010/main" val="3634923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1" name="Picture 10">
            <a:extLst>
              <a:ext uri="{FF2B5EF4-FFF2-40B4-BE49-F238E27FC236}">
                <a16:creationId xmlns:a16="http://schemas.microsoft.com/office/drawing/2014/main" id="{77439D4E-E04A-5818-F714-F29042997615}"/>
              </a:ext>
            </a:extLst>
          </p:cNvPr>
          <p:cNvPicPr>
            <a:picLocks noChangeAspect="1"/>
          </p:cNvPicPr>
          <p:nvPr/>
        </p:nvPicPr>
        <p:blipFill>
          <a:blip r:embed="rId3"/>
          <a:stretch>
            <a:fillRect/>
          </a:stretch>
        </p:blipFill>
        <p:spPr>
          <a:xfrm>
            <a:off x="6526897" y="4027846"/>
            <a:ext cx="5665103" cy="1900229"/>
          </a:xfrm>
          <a:prstGeom prst="rect">
            <a:avLst/>
          </a:prstGeom>
        </p:spPr>
      </p:pic>
    </p:spTree>
    <p:extLst>
      <p:ext uri="{BB962C8B-B14F-4D97-AF65-F5344CB8AC3E}">
        <p14:creationId xmlns:p14="http://schemas.microsoft.com/office/powerpoint/2010/main" val="738032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startAt="2"/>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Without the usage of </a:t>
            </a: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package</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Utilization of Kronecker Product to construct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matrix and Using Projection Matrix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t>
            </a:r>
            <a:b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(Fitrianto, Tanaka, Nishii, 2018)</a:t>
            </a:r>
            <a:endPar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68481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9446931" cy="3639181"/>
          </a:xfrm>
        </p:spPr>
        <p:txBody>
          <a:bodyPr>
            <a:normAutofit/>
          </a:bodyPr>
          <a:lstStyle/>
          <a:p>
            <a:pPr marL="0" indent="0">
              <a:lnSpc>
                <a:spcPct val="150000"/>
              </a:lnSpc>
              <a:spcBef>
                <a:spcPts val="0"/>
              </a:spcBef>
              <a:buNone/>
            </a:pPr>
            <a:r>
              <a:rPr lang="en-US" sz="2500" b="1" dirty="0">
                <a:effectLst/>
                <a:latin typeface="Book Antiqua" panose="02040602050305030304" pitchFamily="18" charset="0"/>
                <a:ea typeface="Calibri" panose="020F0502020204030204" pitchFamily="34" charset="0"/>
                <a:cs typeface="Times New Roman" panose="02020603050405020304" pitchFamily="18" charset="0"/>
              </a:rPr>
              <a:t>DI Yogyakarta Data Analysis:</a:t>
            </a:r>
            <a:br>
              <a:rPr lang="en-US" sz="2500" b="1" dirty="0">
                <a:effectLst/>
                <a:latin typeface="Book Antiqua" panose="02040602050305030304" pitchFamily="18" charset="0"/>
                <a:ea typeface="Calibri" panose="020F0502020204030204" pitchFamily="34" charset="0"/>
                <a:cs typeface="Times New Roman" panose="02020603050405020304" pitchFamily="18" charset="0"/>
              </a:rPr>
            </a:br>
            <a:r>
              <a:rPr lang="en-US" sz="2500" dirty="0">
                <a:effectLst/>
                <a:latin typeface="Book Antiqua" panose="02040602050305030304" pitchFamily="18" charset="0"/>
                <a:ea typeface="Calibri" panose="020F0502020204030204" pitchFamily="34" charset="0"/>
                <a:cs typeface="Times New Roman" panose="02020603050405020304" pitchFamily="18" charset="0"/>
              </a:rPr>
              <a:t>Spatial Econometric Analysis</a:t>
            </a:r>
          </a:p>
          <a:p>
            <a:pPr>
              <a:lnSpc>
                <a:spcPct val="150000"/>
              </a:lnSpc>
              <a:spcBef>
                <a:spcPts val="0"/>
              </a:spcBef>
            </a:pPr>
            <a:r>
              <a:rPr lang="en-US" sz="2500" dirty="0">
                <a:effectLst/>
                <a:latin typeface="Book Antiqua" panose="02040602050305030304" pitchFamily="18" charset="0"/>
                <a:ea typeface="Calibri" panose="020F0502020204030204" pitchFamily="34" charset="0"/>
                <a:cs typeface="Times New Roman" panose="02020603050405020304" pitchFamily="18" charset="0"/>
              </a:rPr>
              <a:t>Pure Spatial Autoregressive Model (PSAR)</a:t>
            </a:r>
          </a:p>
        </p:txBody>
      </p:sp>
      <p:sp>
        <p:nvSpPr>
          <p:cNvPr id="2" name="Arrow: Pentagon 1">
            <a:extLst>
              <a:ext uri="{FF2B5EF4-FFF2-40B4-BE49-F238E27FC236}">
                <a16:creationId xmlns:a16="http://schemas.microsoft.com/office/drawing/2014/main" id="{7000E7DD-CE5F-EF89-0712-AB3C4FDF9F3D}"/>
              </a:ext>
            </a:extLst>
          </p:cNvPr>
          <p:cNvSpPr/>
          <p:nvPr/>
        </p:nvSpPr>
        <p:spPr>
          <a:xfrm>
            <a:off x="-5961124" y="4164240"/>
            <a:ext cx="6513851" cy="2521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206D60BA-630E-44A3-2C85-090C70FF8AEF}"/>
              </a:ext>
            </a:extLst>
          </p:cNvPr>
          <p:cNvSpPr/>
          <p:nvPr/>
        </p:nvSpPr>
        <p:spPr>
          <a:xfrm>
            <a:off x="0" y="4073236"/>
            <a:ext cx="551967" cy="434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5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4.79167E-6 -2.96296E-6 L 0.53424 -0.00046 " pathEditMode="relative" rAng="0" ptsTypes="AA">
                                      <p:cBhvr>
                                        <p:cTn id="6" dur="1400" fill="hold"/>
                                        <p:tgtEl>
                                          <p:spTgt spid="2"/>
                                        </p:tgtEl>
                                        <p:attrNameLst>
                                          <p:attrName>ppt_x</p:attrName>
                                          <p:attrName>ppt_y</p:attrName>
                                        </p:attrNameLst>
                                      </p:cBhvr>
                                      <p:rCtr x="2670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32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0525651"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dependent variable with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vector. </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𝐗</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matrix which consists of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number of dependent variables. </a:t>
                </a:r>
                <a14:m>
                  <m:oMath xmlns:m="http://schemas.openxmlformats.org/officeDocument/2006/math">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 spatial neighbor matrix with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dimension.</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oMath>
                </a14:m>
                <a:r>
                  <a:rPr kumimoji="0" lang="en-US" sz="24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rPr>
                  <a:t> stores neighborhood information.</a:t>
                </a:r>
                <a:br>
                  <a:rPr kumimoji="0" lang="en-US" sz="24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rPr>
                </a:br>
                <a14:m>
                  <m:oMath xmlns:m="http://schemas.openxmlformats.org/officeDocument/2006/math">
                    <m:r>
                      <m:rPr>
                        <m:sty m:val="p"/>
                      </m:rPr>
                      <a:rPr kumimoji="0" lang="en-US" sz="24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represent a common intercept. </a:t>
                </a:r>
              </a:p>
              <a:p>
                <a:pPr marL="342900" marR="0" lvl="0" indent="-342900" algn="l" defTabSz="457200" rtl="0" eaLnBrk="1" fontAlgn="auto" latinLnBrk="0" hangingPunct="1">
                  <a:lnSpc>
                    <a:spcPct val="100000"/>
                  </a:lnSpc>
                  <a:spcBef>
                    <a:spcPts val="1000"/>
                  </a:spcBef>
                  <a:spcAft>
                    <a:spcPts val="0"/>
                  </a:spcAft>
                  <a:buClr>
                    <a:srgbClr val="B01513"/>
                  </a:buClr>
                  <a:buSzPct val="80000"/>
                  <a:buFont typeface="Wingdings 3" charset="2"/>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full spatial panel model is expressed as follows,</a:t>
                </a:r>
              </a:p>
              <a:p>
                <a:pPr marL="2398713" marR="0" lvl="0" indent="234950" algn="just" defTabSz="457200" rtl="0" eaLnBrk="1" fontAlgn="auto" latinLnBrk="0" hangingPunct="1">
                  <a:lnSpc>
                    <a:spcPct val="20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r>
                        <a:rPr kumimoji="0" lang="en-US" sz="24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δ</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𝐗</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𝛃</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𝑿</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sub>
                      </m:s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𝛉</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游明朝" panose="02020400000000000000" pitchFamily="18" charset="-128"/>
                  <a:cs typeface="Times New Roman" panose="02020603050405020304" pitchFamily="18" charset="0"/>
                </a:endParaRPr>
              </a:p>
              <a:p>
                <a:pPr marL="2290763" marR="0" lvl="0" indent="0" algn="just" defTabSz="457200" rtl="0" eaLnBrk="1" fontAlgn="auto" latinLnBrk="0" hangingPunct="1">
                  <a:lnSpc>
                    <a:spcPct val="200000"/>
                  </a:lnSpc>
                  <a:spcBef>
                    <a:spcPts val="1000"/>
                  </a:spcBef>
                  <a:spcAft>
                    <a:spcPts val="0"/>
                  </a:spcAft>
                  <a:buClr>
                    <a:srgbClr val="B01513"/>
                  </a:buClr>
                  <a:buSzPct val="80000"/>
                  <a:buFont typeface="Wingdings 3" charset="2"/>
                  <a:buNone/>
                  <a:tabLst>
                    <a:tab pos="5670550" algn="l"/>
                    <a:tab pos="9890125" algn="l"/>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λ</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𝝐</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𝝐</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d>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𝑡</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=1,…,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𝑇</m:t>
                      </m:r>
                    </m:oMath>
                  </m:oMathPara>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14:m>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endogenous interaction effect and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are error term interaction effect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Elhorst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2014).</a:t>
                </a:r>
              </a:p>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0525651" cy="5288061"/>
              </a:xfrm>
              <a:prstGeom prst="rect">
                <a:avLst/>
              </a:prstGeom>
              <a:blipFill>
                <a:blip r:embed="rId2"/>
                <a:stretch>
                  <a:fillRect l="-463" t="-230" r="-579"/>
                </a:stretch>
              </a:blipFill>
            </p:spPr>
            <p:txBody>
              <a:bodyPr/>
              <a:lstStyle/>
              <a:p>
                <a:r>
                  <a:rPr lang="en-US">
                    <a:noFill/>
                  </a:rPr>
                  <a:t> </a:t>
                </a:r>
              </a:p>
            </p:txBody>
          </p:sp>
        </mc:Fallback>
      </mc:AlternateContent>
    </p:spTree>
    <p:extLst>
      <p:ext uri="{BB962C8B-B14F-4D97-AF65-F5344CB8AC3E}">
        <p14:creationId xmlns:p14="http://schemas.microsoft.com/office/powerpoint/2010/main" val="184672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A2E2B360-B405-389E-C47A-CAFE6C5C25E3}"/>
              </a:ext>
            </a:extLst>
          </p:cNvPr>
          <p:cNvPicPr>
            <a:picLocks noChangeAspect="1"/>
          </p:cNvPicPr>
          <p:nvPr/>
        </p:nvPicPr>
        <p:blipFill>
          <a:blip r:embed="rId2"/>
          <a:stretch>
            <a:fillRect/>
          </a:stretch>
        </p:blipFill>
        <p:spPr>
          <a:xfrm>
            <a:off x="0" y="1469211"/>
            <a:ext cx="12192000" cy="4726886"/>
          </a:xfrm>
          <a:prstGeom prst="rect">
            <a:avLst/>
          </a:prstGeom>
        </p:spPr>
      </p:pic>
      <p:sp>
        <p:nvSpPr>
          <p:cNvPr id="9" name="TextBox 8">
            <a:extLst>
              <a:ext uri="{FF2B5EF4-FFF2-40B4-BE49-F238E27FC236}">
                <a16:creationId xmlns:a16="http://schemas.microsoft.com/office/drawing/2014/main" id="{EE93DD8A-6972-05BE-060F-B9BDBF6745E2}"/>
              </a:ext>
            </a:extLst>
          </p:cNvPr>
          <p:cNvSpPr txBox="1"/>
          <p:nvPr/>
        </p:nvSpPr>
        <p:spPr>
          <a:xfrm>
            <a:off x="8279027" y="6392562"/>
            <a:ext cx="27184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Book Antiqua" panose="02040602050305030304" pitchFamily="18" charset="0"/>
                <a:ea typeface="+mn-ea"/>
                <a:cs typeface="+mn-cs"/>
              </a:rPr>
              <a:t>Anselin</a:t>
            </a:r>
            <a:r>
              <a:rPr kumimoji="0" lang="en-US" sz="18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 &amp; Vega (2013)</a:t>
            </a:r>
            <a:endParaRPr kumimoji="0" lang="en-ID" sz="18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2886699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nvGraphicFramePr>
            <p:xfrm>
              <a:off x="673797" y="1287545"/>
              <a:ext cx="10516942" cy="4404360"/>
            </p:xfrm>
            <a:graphic>
              <a:graphicData uri="http://schemas.openxmlformats.org/drawingml/2006/table">
                <a:tbl>
                  <a:tblPr firstRow="1" firstCol="1" bandRow="1"/>
                  <a:tblGrid>
                    <a:gridCol w="4958518">
                      <a:extLst>
                        <a:ext uri="{9D8B030D-6E8A-4147-A177-3AD203B41FA5}">
                          <a16:colId xmlns:a16="http://schemas.microsoft.com/office/drawing/2014/main" val="1605291426"/>
                        </a:ext>
                      </a:extLst>
                    </a:gridCol>
                    <a:gridCol w="5558424">
                      <a:extLst>
                        <a:ext uri="{9D8B030D-6E8A-4147-A177-3AD203B41FA5}">
                          <a16:colId xmlns:a16="http://schemas.microsoft.com/office/drawing/2014/main" val="1166595760"/>
                        </a:ext>
                      </a:extLst>
                    </a:gridCol>
                  </a:tblGrid>
                  <a:tr h="85501">
                    <a:tc>
                      <a:txBody>
                        <a:bodyPr/>
                        <a:lstStyle/>
                        <a:p>
                          <a:pPr algn="ctr">
                            <a:lnSpc>
                              <a:spcPct val="100000"/>
                            </a:lnSpc>
                            <a:spcBef>
                              <a:spcPts val="400"/>
                            </a:spcBef>
                            <a:spcAft>
                              <a:spcPts val="200"/>
                            </a:spcAft>
                          </a:pPr>
                          <a:r>
                            <a:rPr lang="en-US" sz="24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200"/>
                            </a:spcAft>
                          </a:pPr>
                          <a:r>
                            <a:rPr lang="en-US" sz="2400" b="1">
                              <a:effectLst/>
                              <a:latin typeface="Century" panose="02040604050505020304" pitchFamily="18" charset="0"/>
                              <a:ea typeface="游明朝" panose="02020400000000000000" pitchFamily="18" charset="-128"/>
                              <a:cs typeface="Times New Roman" panose="02020603050405020304" pitchFamily="18" charset="0"/>
                            </a:rPr>
                            <a:t>Effects</a:t>
                          </a:r>
                          <a:endParaRPr lang="en-US" sz="240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Pure Spatial Autoregressive</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Model</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FF000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418629"/>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Autoregressive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(SAR)</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6632759"/>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Error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(SEM)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oMath>
                            </m:oMathPara>
                          </a14:m>
                          <a:endParaRPr lang="en-US" sz="2400" kern="1200" dirty="0">
                            <a:solidFill>
                              <a:schemeClr val="tx1"/>
                            </a:solidFill>
                            <a:effectLst/>
                            <a:latin typeface="Century" panose="02040604050505020304" pitchFamily="18" charset="0"/>
                            <a:ea typeface="+mn-ea"/>
                            <a:cs typeface="+mn-cs"/>
                          </a:endParaRPr>
                        </a:p>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  = </m:t>
                                </m:r>
                                <m:r>
                                  <m:rPr>
                                    <m:sty m:val="p"/>
                                  </m:rPr>
                                  <a:rPr lang="en-US" sz="2400" kern="1200">
                                    <a:solidFill>
                                      <a:schemeClr val="tx1"/>
                                    </a:solidFill>
                                    <a:effectLst/>
                                    <a:latin typeface="Cambria Math" panose="02040503050406030204" pitchFamily="18" charset="0"/>
                                    <a:ea typeface="+mn-ea"/>
                                    <a:cs typeface="+mn-cs"/>
                                  </a:rPr>
                                  <m:t>λ</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093625"/>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a:rPr lang="en-US" sz="2400" b="1" i="1" kern="1200">
                                    <a:solidFill>
                                      <a:schemeClr val="tx1"/>
                                    </a:solidFill>
                                    <a:effectLst/>
                                    <a:latin typeface="Cambria Math" panose="02040503050406030204" pitchFamily="18" charset="0"/>
                                    <a:ea typeface="+mn-ea"/>
                                    <a:cs typeface="+mn-cs"/>
                                  </a:rPr>
                                  <m:t>𝐖</m:t>
                                </m:r>
                                <m:sSub>
                                  <m:sSubPr>
                                    <m:ctrlPr>
                                      <a:rPr lang="en-US" sz="2400" b="1"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𝑿</m:t>
                                    </m:r>
                                  </m:e>
                                  <m:sub>
                                    <m:r>
                                      <a:rPr lang="en-US" sz="2400" b="1" i="1" kern="1200">
                                        <a:solidFill>
                                          <a:schemeClr val="tx1"/>
                                        </a:solidFill>
                                        <a:effectLst/>
                                        <a:latin typeface="Cambria Math" panose="02040503050406030204" pitchFamily="18" charset="0"/>
                                        <a:ea typeface="+mn-ea"/>
                                        <a:cs typeface="+mn-cs"/>
                                      </a:rPr>
                                      <m:t>𝒕</m:t>
                                    </m:r>
                                  </m:sub>
                                </m:sSub>
                                <m:r>
                                  <a:rPr lang="en-US" sz="2400" b="1" i="1" kern="1200">
                                    <a:solidFill>
                                      <a:schemeClr val="tx1"/>
                                    </a:solidFill>
                                    <a:effectLst/>
                                    <a:latin typeface="Cambria Math" panose="02040503050406030204" pitchFamily="18" charset="0"/>
                                    <a:ea typeface="+mn-ea"/>
                                    <a:cs typeface="+mn-cs"/>
                                  </a:rPr>
                                  <m:t>𝛉</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oMath>
                            </m:oMathPara>
                          </a14:m>
                          <a:endParaRPr lang="en-US" sz="2400" kern="1200" dirty="0">
                            <a:solidFill>
                              <a:schemeClr val="tx1"/>
                            </a:solidFill>
                            <a:effectLst/>
                            <a:latin typeface="Century" panose="02040604050505020304" pitchFamily="18" charset="0"/>
                            <a:ea typeface="+mn-ea"/>
                            <a:cs typeface="+mn-cs"/>
                          </a:endParaRPr>
                        </a:p>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00B05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580023"/>
                      </a:ext>
                    </a:extLst>
                  </a:tr>
                  <a:tr h="21748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of X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(SLX)</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r>
                                  <a:rPr lang="en-US" sz="2400" b="1" i="1" kern="1200">
                                    <a:solidFill>
                                      <a:schemeClr val="tx1"/>
                                    </a:solidFill>
                                    <a:effectLst/>
                                    <a:latin typeface="Cambria Math" panose="02040503050406030204" pitchFamily="18" charset="0"/>
                                    <a:ea typeface="+mn-ea"/>
                                    <a:cs typeface="+mn-cs"/>
                                  </a:rPr>
                                  <m:t>𝐖</m:t>
                                </m:r>
                                <m:sSub>
                                  <m:sSubPr>
                                    <m:ctrlPr>
                                      <a:rPr lang="en-US" sz="2400" b="1"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𝑿</m:t>
                                    </m:r>
                                  </m:e>
                                  <m:sub>
                                    <m:r>
                                      <a:rPr lang="en-US" sz="2400" b="1" i="1" kern="1200">
                                        <a:solidFill>
                                          <a:schemeClr val="tx1"/>
                                        </a:solidFill>
                                        <a:effectLst/>
                                        <a:latin typeface="Cambria Math" panose="02040503050406030204" pitchFamily="18" charset="0"/>
                                        <a:ea typeface="+mn-ea"/>
                                        <a:cs typeface="+mn-cs"/>
                                      </a:rPr>
                                      <m:t>𝒕</m:t>
                                    </m:r>
                                  </m:sub>
                                </m:sSub>
                                <m:r>
                                  <a:rPr lang="en-US" sz="2400" b="1" i="1" kern="1200">
                                    <a:solidFill>
                                      <a:schemeClr val="tx1"/>
                                    </a:solidFill>
                                    <a:effectLst/>
                                    <a:latin typeface="Cambria Math" panose="02040503050406030204" pitchFamily="18" charset="0"/>
                                    <a:ea typeface="+mn-ea"/>
                                    <a:cs typeface="+mn-cs"/>
                                  </a:rPr>
                                  <m:t>𝛉</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3742061"/>
                      </a:ext>
                    </a:extLst>
                  </a:tr>
                </a:tbl>
              </a:graphicData>
            </a:graphic>
          </p:graphicFrame>
        </mc:Choice>
        <mc:Fallback xmlns="">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extLst>
                  <p:ext uri="{D42A27DB-BD31-4B8C-83A1-F6EECF244321}">
                    <p14:modId xmlns:p14="http://schemas.microsoft.com/office/powerpoint/2010/main" val="3600216225"/>
                  </p:ext>
                </p:extLst>
              </p:nvPr>
            </p:nvGraphicFramePr>
            <p:xfrm>
              <a:off x="673797" y="1287545"/>
              <a:ext cx="10516942" cy="4404360"/>
            </p:xfrm>
            <a:graphic>
              <a:graphicData uri="http://schemas.openxmlformats.org/drawingml/2006/table">
                <a:tbl>
                  <a:tblPr firstRow="1" firstCol="1" bandRow="1"/>
                  <a:tblGrid>
                    <a:gridCol w="4958518">
                      <a:extLst>
                        <a:ext uri="{9D8B030D-6E8A-4147-A177-3AD203B41FA5}">
                          <a16:colId xmlns:a16="http://schemas.microsoft.com/office/drawing/2014/main" val="1605291426"/>
                        </a:ext>
                      </a:extLst>
                    </a:gridCol>
                    <a:gridCol w="5558424">
                      <a:extLst>
                        <a:ext uri="{9D8B030D-6E8A-4147-A177-3AD203B41FA5}">
                          <a16:colId xmlns:a16="http://schemas.microsoft.com/office/drawing/2014/main" val="1166595760"/>
                        </a:ext>
                      </a:extLst>
                    </a:gridCol>
                  </a:tblGrid>
                  <a:tr h="365760">
                    <a:tc>
                      <a:txBody>
                        <a:bodyPr/>
                        <a:lstStyle/>
                        <a:p>
                          <a:pPr algn="ctr">
                            <a:lnSpc>
                              <a:spcPct val="100000"/>
                            </a:lnSpc>
                            <a:spcBef>
                              <a:spcPts val="400"/>
                            </a:spcBef>
                            <a:spcAft>
                              <a:spcPts val="200"/>
                            </a:spcAft>
                          </a:pPr>
                          <a:r>
                            <a:rPr lang="en-US" sz="24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200"/>
                            </a:spcAft>
                          </a:pPr>
                          <a:r>
                            <a:rPr lang="en-US" sz="2400" b="1">
                              <a:effectLst/>
                              <a:latin typeface="Century" panose="02040604050505020304" pitchFamily="18" charset="0"/>
                              <a:ea typeface="游明朝" panose="02020400000000000000" pitchFamily="18" charset="-128"/>
                              <a:cs typeface="Times New Roman" panose="02020603050405020304" pitchFamily="18" charset="0"/>
                            </a:rPr>
                            <a:t>Effects</a:t>
                          </a:r>
                          <a:endParaRPr lang="en-US" sz="240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Pure Spatial Autoregressive</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Model</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56391" r="-219" b="-421805"/>
                          </a:stretch>
                        </a:blipFill>
                      </a:tcPr>
                    </a:tc>
                    <a:extLst>
                      <a:ext uri="{0D108BD9-81ED-4DB2-BD59-A6C34878D82A}">
                        <a16:rowId xmlns:a16="http://schemas.microsoft.com/office/drawing/2014/main" val="468418629"/>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Autoregressive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(SAR)</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157576" r="-219" b="-325000"/>
                          </a:stretch>
                        </a:blipFill>
                      </a:tcPr>
                    </a:tc>
                    <a:extLst>
                      <a:ext uri="{0D108BD9-81ED-4DB2-BD59-A6C34878D82A}">
                        <a16:rowId xmlns:a16="http://schemas.microsoft.com/office/drawing/2014/main" val="3946632759"/>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Error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(SEM)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255639" r="-219" b="-222556"/>
                          </a:stretch>
                        </a:blipFill>
                      </a:tcPr>
                    </a:tc>
                    <a:extLst>
                      <a:ext uri="{0D108BD9-81ED-4DB2-BD59-A6C34878D82A}">
                        <a16:rowId xmlns:a16="http://schemas.microsoft.com/office/drawing/2014/main" val="3203093625"/>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358333" r="-219" b="-124242"/>
                          </a:stretch>
                        </a:blipFill>
                      </a:tcPr>
                    </a:tc>
                    <a:extLst>
                      <a:ext uri="{0D108BD9-81ED-4DB2-BD59-A6C34878D82A}">
                        <a16:rowId xmlns:a16="http://schemas.microsoft.com/office/drawing/2014/main" val="1865580023"/>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of X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(SLX)</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454887" r="-219" b="-23308"/>
                          </a:stretch>
                        </a:blipFill>
                      </a:tcPr>
                    </a:tc>
                    <a:extLst>
                      <a:ext uri="{0D108BD9-81ED-4DB2-BD59-A6C34878D82A}">
                        <a16:rowId xmlns:a16="http://schemas.microsoft.com/office/drawing/2014/main" val="1543742061"/>
                      </a:ext>
                    </a:extLst>
                  </a:tr>
                </a:tbl>
              </a:graphicData>
            </a:graphic>
          </p:graphicFrame>
        </mc:Fallback>
      </mc:AlternateContent>
    </p:spTree>
    <p:extLst>
      <p:ext uri="{BB962C8B-B14F-4D97-AF65-F5344CB8AC3E}">
        <p14:creationId xmlns:p14="http://schemas.microsoft.com/office/powerpoint/2010/main" val="3560334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nvGraphicFramePr>
            <p:xfrm>
              <a:off x="673796" y="1307004"/>
              <a:ext cx="10434005" cy="5059680"/>
            </p:xfrm>
            <a:graphic>
              <a:graphicData uri="http://schemas.openxmlformats.org/drawingml/2006/table">
                <a:tbl>
                  <a:tblPr firstRow="1" firstCol="1" bandRow="1"/>
                  <a:tblGrid>
                    <a:gridCol w="5114161">
                      <a:extLst>
                        <a:ext uri="{9D8B030D-6E8A-4147-A177-3AD203B41FA5}">
                          <a16:colId xmlns:a16="http://schemas.microsoft.com/office/drawing/2014/main" val="1605291426"/>
                        </a:ext>
                      </a:extLst>
                    </a:gridCol>
                    <a:gridCol w="5319844">
                      <a:extLst>
                        <a:ext uri="{9D8B030D-6E8A-4147-A177-3AD203B41FA5}">
                          <a16:colId xmlns:a16="http://schemas.microsoft.com/office/drawing/2014/main" val="1166595760"/>
                        </a:ext>
                      </a:extLst>
                    </a:gridCol>
                  </a:tblGrid>
                  <a:tr h="85501">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Linear Models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21748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Autocorrelation</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(SAC) or </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Autoregressive with Spatial Error (SARAR)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r>
                                  <a:rPr lang="en-US" sz="2200" b="0" i="1" kern="1200" smtClean="0">
                                    <a:solidFill>
                                      <a:schemeClr val="tx1"/>
                                    </a:solidFill>
                                    <a:effectLst/>
                                    <a:latin typeface="Cambria Math" panose="02040503050406030204" pitchFamily="18" charset="0"/>
                                    <a:ea typeface="+mn-ea"/>
                                    <a:cs typeface="+mn-cs"/>
                                  </a:rPr>
                                  <m:t> </m:t>
                                </m:r>
                              </m:oMath>
                            </m:oMathPara>
                          </a14:m>
                          <a:endParaRPr lang="en-US" sz="2200" b="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021101"/>
                      </a:ext>
                    </a:extLst>
                  </a:tr>
                  <a:tr h="21748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3742061"/>
                      </a:ext>
                    </a:extLst>
                  </a:tr>
                  <a:tr h="30743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Error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(SDEM)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m:t>
                                </m:r>
                              </m:oMath>
                            </m:oMathPara>
                          </a14:m>
                          <a:endParaRPr lang="en-US" sz="220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515281"/>
                      </a:ext>
                    </a:extLst>
                  </a:tr>
                  <a:tr h="0">
                    <a:tc>
                      <a:txBody>
                        <a:bodyPr/>
                        <a:lstStyle/>
                        <a:p>
                          <a:pPr marL="0" marR="0" lvl="0" indent="0" algn="l" defTabSz="457200" rtl="0" eaLnBrk="1" fontAlgn="auto" latinLnBrk="0" hangingPunct="1">
                            <a:lnSpc>
                              <a:spcPct val="100000"/>
                            </a:lnSpc>
                            <a:spcBef>
                              <a:spcPts val="400"/>
                            </a:spcBef>
                            <a:spcAft>
                              <a:spcPts val="400"/>
                            </a:spcAft>
                            <a:buClrTx/>
                            <a:buSzTx/>
                            <a:buFontTx/>
                            <a:buNone/>
                            <a:tabLst/>
                            <a:defRPr/>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General Nested Spatial Model (GNS)</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smtClean="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m:t>
                                </m:r>
                              </m:oMath>
                            </m:oMathPara>
                          </a14:m>
                          <a:endParaRPr lang="en-US" sz="220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4830"/>
                      </a:ext>
                    </a:extLst>
                  </a:tr>
                </a:tbl>
              </a:graphicData>
            </a:graphic>
          </p:graphicFrame>
        </mc:Choice>
        <mc:Fallback xmlns="">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extLst>
                  <p:ext uri="{D42A27DB-BD31-4B8C-83A1-F6EECF244321}">
                    <p14:modId xmlns:p14="http://schemas.microsoft.com/office/powerpoint/2010/main" val="1053827769"/>
                  </p:ext>
                </p:extLst>
              </p:nvPr>
            </p:nvGraphicFramePr>
            <p:xfrm>
              <a:off x="673796" y="1307004"/>
              <a:ext cx="10434005" cy="5059680"/>
            </p:xfrm>
            <a:graphic>
              <a:graphicData uri="http://schemas.openxmlformats.org/drawingml/2006/table">
                <a:tbl>
                  <a:tblPr firstRow="1" firstCol="1" bandRow="1"/>
                  <a:tblGrid>
                    <a:gridCol w="5114161">
                      <a:extLst>
                        <a:ext uri="{9D8B030D-6E8A-4147-A177-3AD203B41FA5}">
                          <a16:colId xmlns:a16="http://schemas.microsoft.com/office/drawing/2014/main" val="1605291426"/>
                        </a:ext>
                      </a:extLst>
                    </a:gridCol>
                    <a:gridCol w="5319844">
                      <a:extLst>
                        <a:ext uri="{9D8B030D-6E8A-4147-A177-3AD203B41FA5}">
                          <a16:colId xmlns:a16="http://schemas.microsoft.com/office/drawing/2014/main" val="1166595760"/>
                        </a:ext>
                      </a:extLst>
                    </a:gridCol>
                  </a:tblGrid>
                  <a:tr h="335280">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Linear Models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154432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Autocorrelation</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(SAC) or </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Autoregressive with Spatial Error (SARAR)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7165" r="-229" b="-206299"/>
                          </a:stretch>
                        </a:blipFill>
                      </a:tcPr>
                    </a:tc>
                    <a:extLst>
                      <a:ext uri="{0D108BD9-81ED-4DB2-BD59-A6C34878D82A}">
                        <a16:rowId xmlns:a16="http://schemas.microsoft.com/office/drawing/2014/main" val="1635021101"/>
                      </a:ext>
                    </a:extLst>
                  </a:tr>
                  <a:tr h="77216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54331" r="-229" b="-312598"/>
                          </a:stretch>
                        </a:blipFill>
                      </a:tcPr>
                    </a:tc>
                    <a:extLst>
                      <a:ext uri="{0D108BD9-81ED-4DB2-BD59-A6C34878D82A}">
                        <a16:rowId xmlns:a16="http://schemas.microsoft.com/office/drawing/2014/main" val="1543742061"/>
                      </a:ext>
                    </a:extLst>
                  </a:tr>
                  <a:tr h="115824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Error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(SDEM)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36842" r="-229" b="-108947"/>
                          </a:stretch>
                        </a:blipFill>
                      </a:tcPr>
                    </a:tc>
                    <a:extLst>
                      <a:ext uri="{0D108BD9-81ED-4DB2-BD59-A6C34878D82A}">
                        <a16:rowId xmlns:a16="http://schemas.microsoft.com/office/drawing/2014/main" val="2835515281"/>
                      </a:ext>
                    </a:extLst>
                  </a:tr>
                  <a:tr h="1249680">
                    <a:tc>
                      <a:txBody>
                        <a:bodyPr/>
                        <a:lstStyle/>
                        <a:p>
                          <a:pPr marL="0" marR="0" lvl="0" indent="0" algn="l" defTabSz="457200" rtl="0" eaLnBrk="1" fontAlgn="auto" latinLnBrk="0" hangingPunct="1">
                            <a:lnSpc>
                              <a:spcPct val="100000"/>
                            </a:lnSpc>
                            <a:spcBef>
                              <a:spcPts val="400"/>
                            </a:spcBef>
                            <a:spcAft>
                              <a:spcPts val="400"/>
                            </a:spcAft>
                            <a:buClrTx/>
                            <a:buSzTx/>
                            <a:buFontTx/>
                            <a:buNone/>
                            <a:tabLst/>
                            <a:defRPr/>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General Nested Spatial Model (GNS)</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312195" r="-229" b="-976"/>
                          </a:stretch>
                        </a:blipFill>
                      </a:tcPr>
                    </a:tc>
                    <a:extLst>
                      <a:ext uri="{0D108BD9-81ED-4DB2-BD59-A6C34878D82A}">
                        <a16:rowId xmlns:a16="http://schemas.microsoft.com/office/drawing/2014/main" val="8004830"/>
                      </a:ext>
                    </a:extLst>
                  </a:tr>
                </a:tbl>
              </a:graphicData>
            </a:graphic>
          </p:graphicFrame>
        </mc:Fallback>
      </mc:AlternateContent>
    </p:spTree>
    <p:extLst>
      <p:ext uri="{BB962C8B-B14F-4D97-AF65-F5344CB8AC3E}">
        <p14:creationId xmlns:p14="http://schemas.microsoft.com/office/powerpoint/2010/main" val="433951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AUTOREGRESSIVE MODEL: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Reduced Form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Wingdings 3" charset="2"/>
                  <a:buChar char=""/>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Pure Spatial autoregressive (PSAR)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model is expressed as follows,</a:t>
                </a:r>
              </a:p>
              <a:p>
                <a:pPr marL="28606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p>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Reduced form</a:t>
                </a:r>
              </a:p>
              <a:p>
                <a:pPr marL="28606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6541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5412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d>
                        <m:d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00C5E-06AB-4306-A8C3-A31D5157A440}"/>
                  </a:ext>
                </a:extLst>
              </p:cNvPr>
              <p:cNvSpPr/>
              <p:nvPr/>
            </p:nvSpPr>
            <p:spPr>
              <a:xfrm>
                <a:off x="1702340" y="5583677"/>
                <a:ext cx="8570068" cy="1021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13C00C5E-06AB-4306-A8C3-A31D5157A440}"/>
                  </a:ext>
                </a:extLst>
              </p:cNvPr>
              <p:cNvSpPr>
                <a:spLocks noRot="1" noChangeAspect="1" noMove="1" noResize="1" noEditPoints="1" noAdjustHandles="1" noChangeArrowheads="1" noChangeShapeType="1" noTextEdit="1"/>
              </p:cNvSpPr>
              <p:nvPr/>
            </p:nvSpPr>
            <p:spPr>
              <a:xfrm>
                <a:off x="1702340" y="5583677"/>
                <a:ext cx="8570068" cy="1021506"/>
              </a:xfrm>
              <a:prstGeom prst="rect">
                <a:avLst/>
              </a:prstGeom>
              <a:blipFill>
                <a:blip r:embed="rId3"/>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66549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8" name="Rectangle 7">
            <a:extLst>
              <a:ext uri="{FF2B5EF4-FFF2-40B4-BE49-F238E27FC236}">
                <a16:creationId xmlns:a16="http://schemas.microsoft.com/office/drawing/2014/main" id="{7BEED32F-701A-4674-A4AE-065866517C53}"/>
              </a:ext>
            </a:extLst>
          </p:cNvPr>
          <p:cNvSpPr/>
          <p:nvPr/>
        </p:nvSpPr>
        <p:spPr>
          <a:xfrm>
            <a:off x="4685383" y="105382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Analisis</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Ekonomi Regional</a:t>
            </a:r>
          </a:p>
        </p:txBody>
      </p:sp>
      <p:sp>
        <p:nvSpPr>
          <p:cNvPr id="5" name="Rectangle 4">
            <a:extLst>
              <a:ext uri="{FF2B5EF4-FFF2-40B4-BE49-F238E27FC236}">
                <a16:creationId xmlns:a16="http://schemas.microsoft.com/office/drawing/2014/main" id="{8DD744F2-4558-A4F1-1DB9-B3599FACC718}"/>
              </a:ext>
            </a:extLst>
          </p:cNvPr>
          <p:cNvSpPr/>
          <p:nvPr/>
        </p:nvSpPr>
        <p:spPr>
          <a:xfrm>
            <a:off x="4685381" y="237114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Keterikatan</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Wilayah</a:t>
            </a:r>
          </a:p>
        </p:txBody>
      </p:sp>
      <p:sp>
        <p:nvSpPr>
          <p:cNvPr id="13" name="Rectangle 12">
            <a:extLst>
              <a:ext uri="{FF2B5EF4-FFF2-40B4-BE49-F238E27FC236}">
                <a16:creationId xmlns:a16="http://schemas.microsoft.com/office/drawing/2014/main" id="{FDA339BE-1933-EF7F-26D2-AF6142B7790C}"/>
              </a:ext>
            </a:extLst>
          </p:cNvPr>
          <p:cNvSpPr/>
          <p:nvPr/>
        </p:nvSpPr>
        <p:spPr>
          <a:xfrm>
            <a:off x="4685381" y="368846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Spillover Effect/Convergences</a:t>
            </a:r>
          </a:p>
        </p:txBody>
      </p:sp>
      <p:cxnSp>
        <p:nvCxnSpPr>
          <p:cNvPr id="29" name="Straight Arrow Connector 28">
            <a:extLst>
              <a:ext uri="{FF2B5EF4-FFF2-40B4-BE49-F238E27FC236}">
                <a16:creationId xmlns:a16="http://schemas.microsoft.com/office/drawing/2014/main" id="{4C502D2E-C294-AE62-99D5-D6AA4ECC7FAA}"/>
              </a:ext>
            </a:extLst>
          </p:cNvPr>
          <p:cNvCxnSpPr>
            <a:stCxn id="8" idx="2"/>
            <a:endCxn id="5" idx="0"/>
          </p:cNvCxnSpPr>
          <p:nvPr/>
        </p:nvCxnSpPr>
        <p:spPr>
          <a:xfrm flipH="1">
            <a:off x="6095998" y="165151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928C43D-2DBA-40A5-6C00-D60B3D612267}"/>
              </a:ext>
            </a:extLst>
          </p:cNvPr>
          <p:cNvCxnSpPr/>
          <p:nvPr/>
        </p:nvCxnSpPr>
        <p:spPr>
          <a:xfrm flipH="1">
            <a:off x="6095995" y="1651510"/>
            <a:ext cx="2" cy="719635"/>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2422D9-7497-EF02-2A65-EE87FF4AE7E9}"/>
              </a:ext>
            </a:extLst>
          </p:cNvPr>
          <p:cNvCxnSpPr/>
          <p:nvPr/>
        </p:nvCxnSpPr>
        <p:spPr>
          <a:xfrm flipH="1">
            <a:off x="6095995" y="296883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F8F88AC-882A-1A4F-103B-63DF3D603AEF}"/>
              </a:ext>
            </a:extLst>
          </p:cNvPr>
          <p:cNvCxnSpPr/>
          <p:nvPr/>
        </p:nvCxnSpPr>
        <p:spPr>
          <a:xfrm flipH="1">
            <a:off x="6095995" y="2968829"/>
            <a:ext cx="2" cy="719635"/>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66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1343 L 0 -2.59259E-6 " pathEditMode="relative" rAng="0" ptsTypes="AA">
                                      <p:cBhvr>
                                        <p:cTn id="6" dur="1000" fill="hold"/>
                                        <p:tgtEl>
                                          <p:spTgt spid="29"/>
                                        </p:tgtEl>
                                        <p:attrNameLst>
                                          <p:attrName>ppt_x</p:attrName>
                                          <p:attrName>ppt_y</p:attrName>
                                        </p:attrNameLst>
                                      </p:cBhvr>
                                      <p:rCtr x="0" y="949"/>
                                    </p:animMotion>
                                  </p:childTnLst>
                                </p:cTn>
                              </p:par>
                              <p:par>
                                <p:cTn id="7" presetID="10" presetClass="exit" presetSubtype="0" fill="hold" nodeType="withEffect">
                                  <p:stCondLst>
                                    <p:cond delay="0"/>
                                  </p:stCondLst>
                                  <p:childTnLst>
                                    <p:animEffect transition="out" filter="fade">
                                      <p:cBhvr>
                                        <p:cTn id="8" dur="10"/>
                                        <p:tgtEl>
                                          <p:spTgt spid="31"/>
                                        </p:tgtEl>
                                      </p:cBhvr>
                                    </p:animEffect>
                                    <p:set>
                                      <p:cBhvr>
                                        <p:cTn id="9" dur="1" fill="hold">
                                          <p:stCondLst>
                                            <p:cond delay="9"/>
                                          </p:stCondLst>
                                        </p:cTn>
                                        <p:tgtEl>
                                          <p:spTgt spid="31"/>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 -0.01343 L 0 4.81481E-6 " pathEditMode="relative" rAng="0" ptsTypes="AA">
                                      <p:cBhvr>
                                        <p:cTn id="17" dur="1000" fill="hold"/>
                                        <p:tgtEl>
                                          <p:spTgt spid="33"/>
                                        </p:tgtEl>
                                        <p:attrNameLst>
                                          <p:attrName>ppt_x</p:attrName>
                                          <p:attrName>ppt_y</p:attrName>
                                        </p:attrNameLst>
                                      </p:cBhvr>
                                      <p:rCtr x="0" y="671"/>
                                    </p:animMotion>
                                  </p:childTnLst>
                                </p:cTn>
                              </p:par>
                              <p:par>
                                <p:cTn id="18" presetID="10" presetClass="exit" presetSubtype="0" fill="hold" nodeType="withEffect">
                                  <p:stCondLst>
                                    <p:cond delay="0"/>
                                  </p:stCondLst>
                                  <p:childTnLst>
                                    <p:animEffect transition="out" filter="fade">
                                      <p:cBhvr>
                                        <p:cTn id="19" dur="10"/>
                                        <p:tgtEl>
                                          <p:spTgt spid="32"/>
                                        </p:tgtEl>
                                      </p:cBhvr>
                                    </p:animEffect>
                                    <p:set>
                                      <p:cBhvr>
                                        <p:cTn id="20" dur="1" fill="hold">
                                          <p:stCondLst>
                                            <p:cond delay="9"/>
                                          </p:stCondLst>
                                        </p:cTn>
                                        <p:tgtEl>
                                          <p:spTgt spid="32"/>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AUTOREGRESSIVE MODEL: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Reduced Form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Wingdings 3" charset="2"/>
                  <a:buChar char=""/>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Reduced form for PSAR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model is expressed as follows,</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Condition:</a:t>
                </a:r>
                <a:b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invertible matrix, </a:t>
                </a:r>
                <a14:m>
                  <m:oMath xmlns:m="http://schemas.openxmlformats.org/officeDocument/2006/math">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det</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oMath>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Implication:</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00C5E-06AB-4306-A8C3-A31D5157A440}"/>
                  </a:ext>
                </a:extLst>
              </p:cNvPr>
              <p:cNvSpPr/>
              <p:nvPr/>
            </p:nvSpPr>
            <p:spPr>
              <a:xfrm>
                <a:off x="1614791" y="2110902"/>
                <a:ext cx="8570068" cy="142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13C00C5E-06AB-4306-A8C3-A31D5157A440}"/>
                  </a:ext>
                </a:extLst>
              </p:cNvPr>
              <p:cNvSpPr>
                <a:spLocks noRot="1" noChangeAspect="1" noMove="1" noResize="1" noEditPoints="1" noAdjustHandles="1" noChangeArrowheads="1" noChangeShapeType="1" noTextEdit="1"/>
              </p:cNvSpPr>
              <p:nvPr/>
            </p:nvSpPr>
            <p:spPr>
              <a:xfrm>
                <a:off x="1614791" y="2110902"/>
                <a:ext cx="8570068" cy="1420237"/>
              </a:xfrm>
              <a:prstGeom prst="rect">
                <a:avLst/>
              </a:prstGeom>
              <a:blipFill>
                <a:blip r:embed="rId3"/>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652011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OLS for Non-Spatial Model</a:t>
            </a:r>
          </a:p>
        </p:txBody>
      </p:sp>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C77634-7440-4ACF-806F-E23151B73D3E}"/>
                  </a:ext>
                </a:extLst>
              </p:cNvPr>
              <p:cNvSpPr txBox="1"/>
              <p:nvPr/>
            </p:nvSpPr>
            <p:spPr>
              <a:xfrm>
                <a:off x="1089497" y="1273082"/>
                <a:ext cx="10101241" cy="5332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B01513"/>
                  </a:buClr>
                  <a:buSzTx/>
                  <a:buFontTx/>
                  <a:buNone/>
                  <a:tabLst/>
                  <a:defRPr/>
                </a:pP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minimizing</a:t>
                </a:r>
                <a:r>
                  <a:rPr kumimoji="0" lang="en-US" sz="2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𝑹𝑺𝑺</m:t>
                    </m:r>
                  </m:oMath>
                </a14:m>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we can obtain</a:t>
                </a:r>
              </a:p>
              <a:p>
                <a:pPr marL="0" marR="0" lvl="0" indent="0" algn="ctr" defTabSz="914400" rtl="0" eaLnBrk="1" fontAlgn="auto" latinLnBrk="0" hangingPunct="1">
                  <a:lnSpc>
                    <a:spcPct val="100000"/>
                  </a:lnSpc>
                  <a:spcBef>
                    <a:spcPts val="0"/>
                  </a:spcBef>
                  <a:spcAft>
                    <a:spcPts val="0"/>
                  </a:spcAft>
                  <a:buClr>
                    <a:srgbClr val="B01513"/>
                  </a:buClr>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5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min</m:t>
                              </m:r>
                            </m:e>
                            <m:lim>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2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ℝ</m:t>
                              </m:r>
                            </m:lim>
                          </m:limLow>
                        </m:fName>
                        <m:e>
                          <m:sSup>
                            <m:sSupPr>
                              <m:ctrlP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5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𝛜</m:t>
                              </m:r>
                            </m:e>
                            <m:sup>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5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𝛜</m:t>
                          </m:r>
                        </m:e>
                      </m:func>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5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25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or</m:t>
                      </m:r>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unc>
                        <m:funcPr>
                          <m:ctrlPr>
                            <a:rPr kumimoji="0" lang="en-US" sz="2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5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e>
                            <m:lim>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ℝ</m:t>
                              </m:r>
                            </m:lim>
                          </m:limLow>
                        </m:fName>
                        <m:e>
                          <m:nary>
                            <m:naryPr>
                              <m:chr m:val="∑"/>
                              <m:subHide m:val="on"/>
                              <m:supHide m:val="on"/>
                              <m:ctrlPr>
                                <a:rPr kumimoji="0" lang="en-US" sz="2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p>
                                <m:sSupPr>
                                  <m:ctrlPr>
                                    <a:rPr kumimoji="0" lang="en-US" sz="2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𝜖</m:t>
                                  </m:r>
                                </m:e>
                                <m:sup>
                                  <m:r>
                                    <a:rPr kumimoji="0" lang="en-US" sz="2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e>
                          </m:nary>
                        </m:e>
                      </m:func>
                    </m:oMath>
                  </m:oMathPara>
                </a14:m>
                <a:endParaRPr kumimoji="0" lang="en-US" sz="25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914400" rtl="0" eaLnBrk="1" fontAlgn="auto" latinLnBrk="0" hangingPunct="1">
                  <a:lnSpc>
                    <a:spcPct val="100000"/>
                  </a:lnSpc>
                  <a:spcBef>
                    <a:spcPts val="0"/>
                  </a:spcBef>
                  <a:spcAft>
                    <a:spcPts val="0"/>
                  </a:spcAft>
                  <a:buClr>
                    <a:srgbClr val="B01513"/>
                  </a:buClr>
                  <a:buSzTx/>
                  <a:buFontTx/>
                  <a:buNone/>
                  <a:tabLst/>
                  <a:defRPr/>
                </a:pP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Recall,</a:t>
                </a:r>
              </a:p>
              <a:p>
                <a:pPr marL="0" marR="0" lvl="0" indent="0" algn="l" defTabSz="914400" rtl="0" eaLnBrk="1" fontAlgn="auto" latinLnBrk="0" hangingPunct="1">
                  <a:lnSpc>
                    <a:spcPct val="130000"/>
                  </a:lnSpc>
                  <a:spcBef>
                    <a:spcPts val="0"/>
                  </a:spcBef>
                  <a:spcAft>
                    <a:spcPts val="0"/>
                  </a:spcAft>
                  <a:buClr>
                    <a:srgbClr val="B01513"/>
                  </a:buClr>
                  <a:buSzTx/>
                  <a:buFontTx/>
                  <a:buNone/>
                  <a:tabLst/>
                  <a:defRPr/>
                </a:pPr>
                <a14:m>
                  <m:oMathPara xmlns:m="http://schemas.openxmlformats.org/officeDocument/2006/math">
                    <m:oMathParaPr>
                      <m:jc m:val="left"/>
                    </m:oMathParaPr>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𝛜</m:t>
                              </m:r>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𝛜</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den>
                      </m:f>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𝐲</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d>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𝐲</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d>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Cambria Math" panose="02040503050406030204" pitchFamily="18" charset="0"/>
                  <a:cs typeface="+mn-cs"/>
                </a:endParaRPr>
              </a:p>
              <a:p>
                <a:pPr marL="1546225" marR="0" lvl="0" indent="0" algn="l" defTabSz="914400" rtl="0" eaLnBrk="1" fontAlgn="auto" latinLnBrk="0" hangingPunct="1">
                  <a:lnSpc>
                    <a:spcPct val="130000"/>
                  </a:lnSpc>
                  <a:spcBef>
                    <a:spcPts val="0"/>
                  </a:spcBef>
                  <a:spcAft>
                    <a:spcPts val="0"/>
                  </a:spcAft>
                  <a:buClr>
                    <a:srgbClr val="B01513"/>
                  </a:buClr>
                  <a:buSzTx/>
                  <a:buFontTx/>
                  <a:buNone/>
                  <a:tabLst/>
                  <a:defRPr/>
                </a:pPr>
                <a14:m>
                  <m:oMathPara xmlns:m="http://schemas.openxmlformats.org/officeDocument/2006/math">
                    <m:oMathParaPr>
                      <m:jc m:val="left"/>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d>
                        <m:d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e>
                      </m:d>
                      <m:sSup>
                        <m:s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𝐲</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d>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Cambria Math" panose="02040503050406030204" pitchFamily="18" charset="0"/>
                  <a:cs typeface="+mn-cs"/>
                </a:endParaRPr>
              </a:p>
              <a:p>
                <a:pPr marL="1027113" marR="0" lvl="0" indent="0" algn="l" defTabSz="914400" rtl="0" eaLnBrk="1" fontAlgn="auto" latinLnBrk="0" hangingPunct="1">
                  <a:lnSpc>
                    <a:spcPct val="130000"/>
                  </a:lnSpc>
                  <a:spcBef>
                    <a:spcPts val="0"/>
                  </a:spcBef>
                  <a:spcAft>
                    <a:spcPts val="0"/>
                  </a:spcAft>
                  <a:buClr>
                    <a:srgbClr val="B01513"/>
                  </a:buClr>
                  <a:buSzTx/>
                  <a:buFontTx/>
                  <a:buNone/>
                  <a:tabLst/>
                  <a:defRPr/>
                </a:pPr>
                <a14:m>
                  <m:oMathPara xmlns:m="http://schemas.openxmlformats.org/officeDocument/2006/math">
                    <m:oMathParaPr>
                      <m:jc m:val="left"/>
                    </m:oMathParaPr>
                    <m:oMath xmlns:m="http://schemas.openxmlformats.org/officeDocument/2006/math">
                      <m:d>
                        <m:d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𝒚</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𝟐𝐱</m:t>
                          </m:r>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sup>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sSup>
                            <m:s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743200" marR="0" lvl="0" indent="0" algn="l" defTabSz="914400" rtl="0" eaLnBrk="1" fontAlgn="auto" latinLnBrk="0" hangingPunct="1">
                  <a:lnSpc>
                    <a:spcPct val="130000"/>
                  </a:lnSpc>
                  <a:spcBef>
                    <a:spcPts val="0"/>
                  </a:spcBef>
                  <a:spcAft>
                    <a:spcPts val="0"/>
                  </a:spcAft>
                  <a:buClr>
                    <a:srgbClr val="B01513"/>
                  </a:buClr>
                  <a:buSzTx/>
                  <a:buFontTx/>
                  <a:buNone/>
                  <a:tabLst/>
                  <a:defRPr/>
                </a:pPr>
                <a14:m>
                  <m:oMathPara xmlns:m="http://schemas.openxmlformats.org/officeDocument/2006/math">
                    <m:oMathParaPr>
                      <m:jc m:val="left"/>
                    </m:oMathParaPr>
                    <m:oMath xmlns:m="http://schemas.openxmlformats.org/officeDocument/2006/math">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𝟐𝐱</m:t>
                      </m:r>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sup>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𝒚</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1" i="0" u="none" strike="noStrike" kern="1200" cap="none" spc="0" normalizeH="0" baseline="0" noProof="0" dirty="0">
                  <a:ln>
                    <a:noFill/>
                  </a:ln>
                  <a:solidFill>
                    <a:prstClr val="black"/>
                  </a:solidFill>
                  <a:effectLst/>
                  <a:uLnTx/>
                  <a:uFillTx/>
                  <a:latin typeface="Century Gothic" panose="020B0502020202020204"/>
                  <a:ea typeface="Cambria Math" panose="02040503050406030204" pitchFamily="18" charset="0"/>
                  <a:cs typeface="+mn-cs"/>
                </a:endParaRPr>
              </a:p>
              <a:p>
                <a:pPr marL="2743200" marR="0" lvl="0" indent="0" algn="l" defTabSz="914400" rtl="0" eaLnBrk="1" fontAlgn="auto" latinLnBrk="0" hangingPunct="1">
                  <a:lnSpc>
                    <a:spcPct val="130000"/>
                  </a:lnSpc>
                  <a:spcBef>
                    <a:spcPts val="0"/>
                  </a:spcBef>
                  <a:spcAft>
                    <a:spcPts val="0"/>
                  </a:spcAft>
                  <a:buClr>
                    <a:srgbClr val="B01513"/>
                  </a:buClr>
                  <a:buSzTx/>
                  <a:buFontTx/>
                  <a:buNone/>
                  <a:tabLst/>
                  <a:defRPr/>
                </a:pPr>
                <a14:m>
                  <m:oMathPara xmlns:m="http://schemas.openxmlformats.org/officeDocument/2006/math">
                    <m:oMathParaPr>
                      <m:jc m:val="left"/>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sSup>
                                <m:s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e>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e>
                          </m:d>
                        </m:e>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𝒚</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Cambria Math" panose="02040503050406030204" pitchFamily="18" charset="0"/>
                  <a:cs typeface="+mn-cs"/>
                </a:endParaRPr>
              </a:p>
              <a:p>
                <a:pPr marL="3370263" marR="0" lvl="0" indent="0" algn="l" defTabSz="914400" rtl="0" eaLnBrk="1" fontAlgn="auto" latinLnBrk="0" hangingPunct="1">
                  <a:lnSpc>
                    <a:spcPct val="130000"/>
                  </a:lnSpc>
                  <a:spcBef>
                    <a:spcPts val="0"/>
                  </a:spcBef>
                  <a:spcAft>
                    <a:spcPts val="0"/>
                  </a:spcAft>
                  <a:buClr>
                    <a:srgbClr val="B01513"/>
                  </a:buClr>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Cambria Math" panose="02040503050406030204" pitchFamily="18" charset="0"/>
                    <a:cs typeface="+mn-cs"/>
                  </a:rPr>
                  <a:t> </a:t>
                </a:r>
                <a14:m>
                  <m:oMath xmlns:m="http://schemas.openxmlformats.org/officeDocument/2006/math">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𝛃</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e>
                              <m:sup>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𝐱</m:t>
                            </m:r>
                          </m:e>
                        </m:d>
                      </m:e>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𝐱</m:t>
                            </m:r>
                          </m:e>
                          <m:sup>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𝐲</m:t>
                        </m:r>
                      </m:e>
                    </m:d>
                  </m:oMath>
                </a14:m>
                <a:endParaRPr kumimoji="0" lang="en-US" sz="25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7" name="TextBox 16">
                <a:extLst>
                  <a:ext uri="{FF2B5EF4-FFF2-40B4-BE49-F238E27FC236}">
                    <a16:creationId xmlns:a16="http://schemas.microsoft.com/office/drawing/2014/main" id="{2FC77634-7440-4ACF-806F-E23151B73D3E}"/>
                  </a:ext>
                </a:extLst>
              </p:cNvPr>
              <p:cNvSpPr txBox="1">
                <a:spLocks noRot="1" noChangeAspect="1" noMove="1" noResize="1" noEditPoints="1" noAdjustHandles="1" noChangeArrowheads="1" noChangeShapeType="1" noTextEdit="1"/>
              </p:cNvSpPr>
              <p:nvPr/>
            </p:nvSpPr>
            <p:spPr>
              <a:xfrm>
                <a:off x="1089497" y="1273082"/>
                <a:ext cx="10101241" cy="5332101"/>
              </a:xfrm>
              <a:prstGeom prst="rect">
                <a:avLst/>
              </a:prstGeom>
              <a:blipFill>
                <a:blip r:embed="rId2"/>
                <a:stretch>
                  <a:fillRect l="-1026" t="-1029" b="-571"/>
                </a:stretch>
              </a:blipFill>
            </p:spPr>
            <p:txBody>
              <a:bodyPr/>
              <a:lstStyle/>
              <a:p>
                <a:r>
                  <a:rPr lang="en-US">
                    <a:noFill/>
                  </a:rPr>
                  <a:t> </a:t>
                </a:r>
              </a:p>
            </p:txBody>
          </p:sp>
        </mc:Fallback>
      </mc:AlternateContent>
    </p:spTree>
    <p:extLst>
      <p:ext uri="{BB962C8B-B14F-4D97-AF65-F5344CB8AC3E}">
        <p14:creationId xmlns:p14="http://schemas.microsoft.com/office/powerpoint/2010/main" val="348615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Wingdings 3" charset="2"/>
                  <a:buChar char=""/>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Recall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a:t>
                </a:r>
                <a14:m>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𝐗</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𝛃</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then </a:t>
                </a:r>
                <a14:m>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𝛃</m:t>
                        </m:r>
                      </m:e>
                    </m:acc>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𝑿</m:t>
                                </m:r>
                              </m:e>
                              <m:sup>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𝑿</m:t>
                            </m:r>
                          </m:e>
                        </m:d>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𝑿</m:t>
                        </m:r>
                      </m:e>
                      <m:sup>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oMath>
                </a14:m>
                <a:b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Thus, </a:t>
                </a:r>
                <a:b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acc>
                      <m:accPr>
                        <m:chr m:val="̂"/>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d>
                              <m:d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oMath>
                </a14:m>
                <a:b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Substitute </a:t>
                </a:r>
                <a14:m>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into the model, we get sampling error</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centerGroup"/>
                    </m:oMathParaPr>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begChr m:val="{"/>
                          <m:end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848279-9123-4F8C-BD9A-1C09D78E6999}"/>
                  </a:ext>
                </a:extLst>
              </p:cNvPr>
              <p:cNvSpPr txBox="1"/>
              <p:nvPr/>
            </p:nvSpPr>
            <p:spPr>
              <a:xfrm>
                <a:off x="4298044" y="3834299"/>
                <a:ext cx="139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d>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2" name="TextBox 1">
                <a:extLst>
                  <a:ext uri="{FF2B5EF4-FFF2-40B4-BE49-F238E27FC236}">
                    <a16:creationId xmlns:a16="http://schemas.microsoft.com/office/drawing/2014/main" id="{B5848279-9123-4F8C-BD9A-1C09D78E6999}"/>
                  </a:ext>
                </a:extLst>
              </p:cNvPr>
              <p:cNvSpPr txBox="1">
                <a:spLocks noRot="1" noChangeAspect="1" noMove="1" noResize="1" noEditPoints="1" noAdjustHandles="1" noChangeArrowheads="1" noChangeShapeType="1" noTextEdit="1"/>
              </p:cNvSpPr>
              <p:nvPr/>
            </p:nvSpPr>
            <p:spPr>
              <a:xfrm>
                <a:off x="4298044" y="3834299"/>
                <a:ext cx="1392637" cy="461665"/>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C43206A3-1C39-4D88-99CF-CD719BDBA745}"/>
              </a:ext>
            </a:extLst>
          </p:cNvPr>
          <p:cNvCxnSpPr/>
          <p:nvPr/>
        </p:nvCxnSpPr>
        <p:spPr>
          <a:xfrm flipV="1">
            <a:off x="4980562" y="3317132"/>
            <a:ext cx="0" cy="517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8FC416-DAE0-450B-99C8-C19B5ACD63FE}"/>
                  </a:ext>
                </a:extLst>
              </p:cNvPr>
              <p:cNvSpPr txBox="1"/>
              <p:nvPr/>
            </p:nvSpPr>
            <p:spPr>
              <a:xfrm>
                <a:off x="5501031" y="3834299"/>
                <a:ext cx="139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0" name="TextBox 9">
                <a:extLst>
                  <a:ext uri="{FF2B5EF4-FFF2-40B4-BE49-F238E27FC236}">
                    <a16:creationId xmlns:a16="http://schemas.microsoft.com/office/drawing/2014/main" id="{C98FC416-DAE0-450B-99C8-C19B5ACD63FE}"/>
                  </a:ext>
                </a:extLst>
              </p:cNvPr>
              <p:cNvSpPr txBox="1">
                <a:spLocks noRot="1" noChangeAspect="1" noMove="1" noResize="1" noEditPoints="1" noAdjustHandles="1" noChangeArrowheads="1" noChangeShapeType="1" noTextEdit="1"/>
              </p:cNvSpPr>
              <p:nvPr/>
            </p:nvSpPr>
            <p:spPr>
              <a:xfrm>
                <a:off x="5501031" y="3834299"/>
                <a:ext cx="1392637" cy="461665"/>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B000B36-CC01-458A-B021-3AC00A4520A6}"/>
              </a:ext>
            </a:extLst>
          </p:cNvPr>
          <p:cNvCxnSpPr/>
          <p:nvPr/>
        </p:nvCxnSpPr>
        <p:spPr>
          <a:xfrm flipV="1">
            <a:off x="6183549" y="3317132"/>
            <a:ext cx="0" cy="517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FE371B-534F-410D-B957-1BCD8E4F162B}"/>
                  </a:ext>
                </a:extLst>
              </p:cNvPr>
              <p:cNvSpPr txBox="1"/>
              <p:nvPr/>
            </p:nvSpPr>
            <p:spPr>
              <a:xfrm>
                <a:off x="7068802" y="3834299"/>
                <a:ext cx="139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2" name="TextBox 11">
                <a:extLst>
                  <a:ext uri="{FF2B5EF4-FFF2-40B4-BE49-F238E27FC236}">
                    <a16:creationId xmlns:a16="http://schemas.microsoft.com/office/drawing/2014/main" id="{1EFE371B-534F-410D-B957-1BCD8E4F162B}"/>
                  </a:ext>
                </a:extLst>
              </p:cNvPr>
              <p:cNvSpPr txBox="1">
                <a:spLocks noRot="1" noChangeAspect="1" noMove="1" noResize="1" noEditPoints="1" noAdjustHandles="1" noChangeArrowheads="1" noChangeShapeType="1" noTextEdit="1"/>
              </p:cNvSpPr>
              <p:nvPr/>
            </p:nvSpPr>
            <p:spPr>
              <a:xfrm>
                <a:off x="7068802" y="3834299"/>
                <a:ext cx="1392637" cy="461665"/>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15942A9-A747-41C1-9439-2988AF9D0480}"/>
              </a:ext>
            </a:extLst>
          </p:cNvPr>
          <p:cNvCxnSpPr/>
          <p:nvPr/>
        </p:nvCxnSpPr>
        <p:spPr>
          <a:xfrm flipV="1">
            <a:off x="7751320" y="3317132"/>
            <a:ext cx="0" cy="517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7EB314C-3264-4617-BD44-548A0DE30CA7}"/>
                  </a:ext>
                </a:extLst>
              </p:cNvPr>
              <p:cNvSpPr txBox="1"/>
              <p:nvPr/>
            </p:nvSpPr>
            <p:spPr>
              <a:xfrm>
                <a:off x="8058565" y="3824571"/>
                <a:ext cx="139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4" name="TextBox 13">
                <a:extLst>
                  <a:ext uri="{FF2B5EF4-FFF2-40B4-BE49-F238E27FC236}">
                    <a16:creationId xmlns:a16="http://schemas.microsoft.com/office/drawing/2014/main" id="{97EB314C-3264-4617-BD44-548A0DE30CA7}"/>
                  </a:ext>
                </a:extLst>
              </p:cNvPr>
              <p:cNvSpPr txBox="1">
                <a:spLocks noRot="1" noChangeAspect="1" noMove="1" noResize="1" noEditPoints="1" noAdjustHandles="1" noChangeArrowheads="1" noChangeShapeType="1" noTextEdit="1"/>
              </p:cNvSpPr>
              <p:nvPr/>
            </p:nvSpPr>
            <p:spPr>
              <a:xfrm>
                <a:off x="8058565" y="3824571"/>
                <a:ext cx="1392637" cy="461665"/>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E89D17D-A32A-45BE-8564-487743DF979C}"/>
              </a:ext>
            </a:extLst>
          </p:cNvPr>
          <p:cNvCxnSpPr/>
          <p:nvPr/>
        </p:nvCxnSpPr>
        <p:spPr>
          <a:xfrm flipV="1">
            <a:off x="8741083" y="3307404"/>
            <a:ext cx="0" cy="517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74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Substitute </a:t>
                </a:r>
                <a14:m>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into the model, we get sampling error</a:t>
                </a: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begChr m:val="{"/>
                          <m:end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 xmlns:m="http://schemas.openxmlformats.org/officeDocument/2006/math">
                      <m:acc>
                        <m:accPr>
                          <m: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𝔼</m:t>
                      </m:r>
                      <m:d>
                        <m:d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acc>
                            <m:accPr>
                              <m: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𝔼</m:t>
                      </m:r>
                      <m:d>
                        <m:d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acc>
                            <m:accPr>
                              <m: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𝑾𝒚</m:t>
                                  </m:r>
                                </m:e>
                              </m:d>
                            </m:e>
                          </m:d>
                        </m:e>
                        <m: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3977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𝟎</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then </a:t>
                </a:r>
                <a14:m>
                  <m:oMath xmlns:m="http://schemas.openxmlformats.org/officeDocument/2006/math">
                    <m:acc>
                      <m:accPr>
                        <m: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acc>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unbiased estimator.</a:t>
                </a: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03" b="-5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8BE356-B4FB-4C81-9B4E-5FAA1C67ECA7}"/>
                  </a:ext>
                </a:extLst>
              </p:cNvPr>
              <p:cNvSpPr txBox="1"/>
              <p:nvPr/>
            </p:nvSpPr>
            <p:spPr>
              <a:xfrm>
                <a:off x="3692477" y="4081348"/>
                <a:ext cx="17168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𝑩𝒊𝒂𝒔</m:t>
                      </m:r>
                      <m: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𝒗𝒂𝒍𝒖𝒆</m:t>
                      </m:r>
                    </m:oMath>
                  </m:oMathPara>
                </a14:m>
                <a:endParaRPr kumimoji="0" lang="en-US" sz="2400" b="1" i="0" u="none" strike="noStrike" kern="1200" cap="none" spc="0" normalizeH="0" baseline="0" noProof="0" dirty="0">
                  <a:ln>
                    <a:noFill/>
                  </a:ln>
                  <a:solidFill>
                    <a:srgbClr val="FF0000"/>
                  </a:solidFill>
                  <a:effectLst/>
                  <a:uLnTx/>
                  <a:uFillTx/>
                  <a:latin typeface="Century Gothic" panose="020B0502020202020204"/>
                  <a:ea typeface="+mn-ea"/>
                  <a:cs typeface="+mn-cs"/>
                </a:endParaRPr>
              </a:p>
            </p:txBody>
          </p:sp>
        </mc:Choice>
        <mc:Fallback xmlns="">
          <p:sp>
            <p:nvSpPr>
              <p:cNvPr id="17" name="TextBox 16">
                <a:extLst>
                  <a:ext uri="{FF2B5EF4-FFF2-40B4-BE49-F238E27FC236}">
                    <a16:creationId xmlns:a16="http://schemas.microsoft.com/office/drawing/2014/main" id="{968BE356-B4FB-4C81-9B4E-5FAA1C67ECA7}"/>
                  </a:ext>
                </a:extLst>
              </p:cNvPr>
              <p:cNvSpPr txBox="1">
                <a:spLocks noRot="1" noChangeAspect="1" noMove="1" noResize="1" noEditPoints="1" noAdjustHandles="1" noChangeArrowheads="1" noChangeShapeType="1" noTextEdit="1"/>
              </p:cNvSpPr>
              <p:nvPr/>
            </p:nvSpPr>
            <p:spPr>
              <a:xfrm>
                <a:off x="3692477" y="4081348"/>
                <a:ext cx="1716889" cy="461665"/>
              </a:xfrm>
              <a:prstGeom prst="rect">
                <a:avLst/>
              </a:prstGeom>
              <a:blipFill>
                <a:blip r:embed="rId3"/>
                <a:stretch>
                  <a:fillRect l="-1068" r="-4982" b="-1333"/>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D607A3C9-E954-4710-96E8-373A591CB4D9}"/>
              </a:ext>
            </a:extLst>
          </p:cNvPr>
          <p:cNvSpPr/>
          <p:nvPr/>
        </p:nvSpPr>
        <p:spPr>
          <a:xfrm rot="5400000">
            <a:off x="4399678" y="2557199"/>
            <a:ext cx="302489" cy="28566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437597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Hence, </a:t>
                </a:r>
                <a14:m>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a14:m>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let’s use </a:t>
                </a:r>
                <a14:m>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𝐂</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oMath>
                </a14:m>
                <a:endParaRPr kumimoji="0" lang="en-US"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801938"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𝐂</m:t>
                                  </m:r>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e>
                            <m:sup>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Para>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sup>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sSup>
                            <m:sSup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𝐂</m:t>
                              </m:r>
                            </m:e>
                            <m:sup>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m:oMathPara>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m:rPr>
                              <m:sty m:val="p"/>
                            </m:rP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tr</m:t>
                          </m:r>
                          <m:d>
                            <m:d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𝐂</m:t>
                                  </m:r>
                                </m:e>
                                <m: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e>
                      </m:d>
                    </m:oMath>
                  </m:oMathPara>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m:rPr>
                              <m:sty m:val="p"/>
                            </m:rP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tr</m:t>
                          </m:r>
                          <m:d>
                            <m:d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𝐂</m:t>
                                  </m:r>
                                </m:e>
                                <m: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𝛜𝛜</m:t>
                                  </m:r>
                                </m:e>
                                <m: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e>
                          </m:d>
                        </m:e>
                      </m:d>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hence</m:t>
                      </m:r>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𝐭𝐫</m:t>
                      </m:r>
                      <m:d>
                        <m:d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𝑨</m:t>
                          </m:r>
                        </m:e>
                      </m:d>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𝐭𝐫</m:t>
                      </m:r>
                      <m:d>
                        <m:d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𝑨</m:t>
                              </m:r>
                            </m:e>
                            <m:sup>
                              <m:r>
                                <a:rPr kumimoji="0" lang="en-US"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e>
                      </m:d>
                    </m:oMath>
                  </m:oMathPara>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tr</m:t>
                      </m:r>
                      <m:d>
                        <m:dPr>
                          <m:ctrlP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𝐂</m:t>
                          </m:r>
                        </m:e>
                      </m:d>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𝛜𝛜</m:t>
                              </m:r>
                            </m:e>
                            <m: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e>
                      </m:d>
                    </m:oMath>
                  </m:oMathPara>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3972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 xmlns:m="http://schemas.openxmlformats.org/officeDocument/2006/math">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𝔼</m:t>
                    </m:r>
                    <m:d>
                      <m:dPr>
                        <m:begChr m:val="{"/>
                        <m:endChr m:val="}"/>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d>
                              <m:dPr>
                                <m:ctrlP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𝑾𝒚</m:t>
                                </m:r>
                              </m:e>
                            </m:d>
                          </m:e>
                          <m:sup>
                            <m:r>
                              <a:rPr kumimoji="0" lang="en-US" sz="2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sup>
                        </m:sSup>
                        <m:r>
                          <a:rPr kumimoji="0" lang="en-US" sz="2800" b="1" i="0"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e>
                    </m:d>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if and only if </a:t>
                </a:r>
                <a14:m>
                  <m:oMath xmlns:m="http://schemas.openxmlformats.org/officeDocument/2006/math">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which implies </a:t>
                </a:r>
                <a14:m>
                  <m:oMath xmlns:m="http://schemas.openxmlformats.org/officeDocument/2006/math">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𝐂</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then we have</a:t>
                </a:r>
              </a:p>
              <a:p>
                <a:pPr marL="339725"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m:rPr>
                          <m:sty m:val="p"/>
                        </m:rP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tr</m:t>
                      </m:r>
                      <m:d>
                        <m:dPr>
                          <m:ctrlP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𝐂</m:t>
                          </m:r>
                        </m:e>
                      </m:d>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=0</m:t>
                      </m:r>
                      <m: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because</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diag</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03"/>
                </a:stretch>
              </a:blipFill>
            </p:spPr>
            <p:txBody>
              <a:bodyPr/>
              <a:lstStyle/>
              <a:p>
                <a:r>
                  <a:rPr lang="en-US">
                    <a:noFill/>
                  </a:rPr>
                  <a:t> </a:t>
                </a:r>
              </a:p>
            </p:txBody>
          </p:sp>
        </mc:Fallback>
      </mc:AlternateContent>
    </p:spTree>
    <p:extLst>
      <p:ext uri="{BB962C8B-B14F-4D97-AF65-F5344CB8AC3E}">
        <p14:creationId xmlns:p14="http://schemas.microsoft.com/office/powerpoint/2010/main" val="1579326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 (Monte Carlo Simulation)</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0599542"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Monte Carlo simulation</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used to generate repeated random sampling to obtain numerical results. Based on true value of parameter(s).</a:t>
                </a: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centerGroup"/>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800" b="0" i="0"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r>
                        <a:rPr kumimoji="0" lang="en-US" sz="28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p>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39725" marR="0" lvl="0" indent="0" algn="l" defTabSz="457200" rtl="0" eaLnBrk="1" fontAlgn="auto" latinLnBrk="0" hangingPunct="1">
                  <a:lnSpc>
                    <a:spcPct val="120000"/>
                  </a:lnSpc>
                  <a:spcBef>
                    <a:spcPts val="6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m:rPr>
                          <m:sty m:val="p"/>
                        </m:rPr>
                        <a:rPr kumimoji="0" lang="en-US" sz="28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r>
                        <a:rPr kumimoji="0" lang="en-US" sz="28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=0.5</m:t>
                      </m:r>
                    </m:oMath>
                    <m:oMath xmlns:m="http://schemas.openxmlformats.org/officeDocument/2006/math">
                      <m:r>
                        <m:rPr>
                          <m:sty m:val="p"/>
                        </m:rPr>
                        <a:rPr kumimoji="0" lang="el-GR"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=0.7</m:t>
                      </m:r>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39725" marR="0" lvl="0" indent="0" algn="l" defTabSz="457200" rtl="0" eaLnBrk="1" fontAlgn="auto" latinLnBrk="0" hangingPunct="1">
                  <a:lnSpc>
                    <a:spcPct val="120000"/>
                  </a:lnSpc>
                  <a:spcBef>
                    <a:spcPts val="6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39725" marR="0" lvl="0" indent="0" algn="l" defTabSz="457200" rtl="0" eaLnBrk="1" fontAlgn="auto" latinLnBrk="0" hangingPunct="1">
                  <a:lnSpc>
                    <a:spcPct val="120000"/>
                  </a:lnSpc>
                  <a:spcBef>
                    <a:spcPts val="600"/>
                  </a:spcBef>
                  <a:spcAft>
                    <a:spcPts val="0"/>
                  </a:spcAft>
                  <a:buClr>
                    <a:srgbClr val="B01513"/>
                  </a:buClr>
                  <a:buSzPct val="80000"/>
                  <a:buFont typeface="Wingdings 3" charset="2"/>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Spatial unit (</a:t>
                </a:r>
                <a:r>
                  <a:rPr kumimoji="0" lang="en-US" sz="2800" b="0" i="1" u="none" strike="noStrike" kern="1200" cap="none" spc="0" normalizeH="0" baseline="0" noProof="0" dirty="0" err="1">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i</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 1,…, </a:t>
                </a:r>
                <a:r>
                  <a:rPr kumimoji="0" lang="en-US" sz="2800" b="0" i="1"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N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150</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0599542" cy="5288061"/>
              </a:xfrm>
              <a:prstGeom prst="rect">
                <a:avLst/>
              </a:prstGeom>
              <a:blipFill>
                <a:blip r:embed="rId2"/>
                <a:stretch>
                  <a:fillRect l="-633" r="-230"/>
                </a:stretch>
              </a:blipFill>
            </p:spPr>
            <p:txBody>
              <a:bodyPr/>
              <a:lstStyle/>
              <a:p>
                <a:r>
                  <a:rPr lang="en-US">
                    <a:noFill/>
                  </a:rPr>
                  <a:t> </a:t>
                </a:r>
              </a:p>
            </p:txBody>
          </p:sp>
        </mc:Fallback>
      </mc:AlternateContent>
    </p:spTree>
    <p:extLst>
      <p:ext uri="{BB962C8B-B14F-4D97-AF65-F5344CB8AC3E}">
        <p14:creationId xmlns:p14="http://schemas.microsoft.com/office/powerpoint/2010/main" val="1545712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 (Monte Carlo Simulation)</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B01513"/>
                  </a:buClr>
                  <a:buSzPct val="80000"/>
                  <a:buFont typeface="Wingdings 3" charset="2"/>
                  <a:buChar char=""/>
                  <a:tabLst/>
                  <a:defRPr/>
                </a:pP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Given a spatial lattice matrix </a:t>
                </a:r>
                <a14:m>
                  <m:oMath xmlns:m="http://schemas.openxmlformats.org/officeDocument/2006/math">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𝐃</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oMath>
                </a14:m>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then we have</a:t>
                </a:r>
              </a:p>
              <a:p>
                <a:pPr marL="0" marR="0" lvl="0" indent="0" algn="ctr"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 xmlns:m="http://schemas.openxmlformats.org/officeDocument/2006/math">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𝐏</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𝐀</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𝐀</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oMath>
                </a14:m>
                <a:r>
                  <a:rPr kumimoji="0" lang="en-US" sz="22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200" b="1" i="0" u="none" strike="noStrike" kern="1200" cap="none" spc="0" normalizeH="0" baseline="0" noProof="0" dirty="0">
                    <a:ln>
                      <a:noFill/>
                    </a:ln>
                    <a:solidFill>
                      <a:prstClr val="black"/>
                    </a:solidFill>
                    <a:effectLst/>
                    <a:uLnTx/>
                    <a:uFillTx/>
                    <a:latin typeface="Century Gothic" panose="020B0502020202020204"/>
                    <a:ea typeface="+mn-ea"/>
                    <a:cs typeface="+mn-cs"/>
                  </a:rPr>
                  <a:t> </a:t>
                </a:r>
                <a14:m>
                  <m:oMath xmlns:m="http://schemas.openxmlformats.org/officeDocument/2006/math">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𝐒</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𝐀</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𝐀</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oMath>
                </a14:m>
                <a:r>
                  <a:rPr kumimoji="0" lang="en-US" sz="22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a:t>
                </a:r>
                <a:r>
                  <a:rPr kumimoji="0" lang="en-US" sz="2200" b="1" i="0" u="none" strike="noStrike" kern="1200" cap="none" spc="0" normalizeH="0" baseline="0" noProof="0" dirty="0">
                    <a:ln>
                      <a:noFill/>
                    </a:ln>
                    <a:solidFill>
                      <a:prstClr val="black"/>
                    </a:solidFill>
                    <a:effectLst/>
                    <a:uLnTx/>
                    <a:uFillTx/>
                    <a:latin typeface="Century Gothic" panose="020B0502020202020204"/>
                    <a:ea typeface="+mn-ea"/>
                    <a:cs typeface="+mn-cs"/>
                  </a:rPr>
                  <a:t>  </a:t>
                </a:r>
                <a14:m>
                  <m:oMath xmlns:m="http://schemas.openxmlformats.org/officeDocument/2006/math">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𝐏</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𝐒</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oMath>
                </a14:m>
                <a:endParaRPr kumimoji="0" lang="en-US" sz="2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342900"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where,</a:t>
                </a:r>
              </a:p>
              <a:p>
                <a:pPr marL="342900" marR="0" lvl="0" indent="0" algn="just" defTabSz="457200" rtl="0" eaLnBrk="1" fontAlgn="auto" latinLnBrk="0" hangingPunct="1">
                  <a:lnSpc>
                    <a:spcPct val="100000"/>
                  </a:lnSpc>
                  <a:spcBef>
                    <a:spcPts val="0"/>
                  </a:spcBef>
                  <a:spcAft>
                    <a:spcPts val="0"/>
                  </a:spcAft>
                  <a:buClr>
                    <a:srgbClr val="B01513"/>
                  </a:buClr>
                  <a:buSzPct val="80000"/>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𝐀</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6"/>
                                        <m:mcJc m:val="center"/>
                                      </m:mcPr>
                                    </m:mc>
                                  </m:mcs>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
                            </m:e>
                          </m:d>
                        </m:e>
                        <m: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e>
                          </m:d>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either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of</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14:m>
                  <m:oMath xmlns:m="http://schemas.openxmlformats.org/officeDocument/2006/math">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 Total Neighbors;</a:t>
                </a:r>
                <a:endParaRPr kumimoji="0" lang="en-US" sz="2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14:m>
                  <m:oMath xmlns:m="http://schemas.openxmlformats.org/officeDocument/2006/math">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𝐏</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 Primary Neighborhood; </a:t>
                </a:r>
                <a14:m>
                  <m:oMath xmlns:m="http://schemas.openxmlformats.org/officeDocument/2006/math">
                    <m:sSub>
                      <m:sSub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𝒵</m:t>
                        </m:r>
                      </m:sub>
                    </m:sSub>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 Secondary Neighborhood.</a:t>
                </a: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r" defTabSz="457200" rtl="0" eaLnBrk="1" fontAlgn="auto" latinLnBrk="0" hangingPunct="1">
                  <a:lnSpc>
                    <a:spcPct val="150000"/>
                  </a:lnSpc>
                  <a:spcBef>
                    <a:spcPts val="600"/>
                  </a:spcBef>
                  <a:spcAft>
                    <a:spcPts val="0"/>
                  </a:spcAft>
                  <a:buClr>
                    <a:srgbClr val="B01513"/>
                  </a:buClr>
                  <a:buSzPct val="80000"/>
                  <a:buFont typeface="Wingdings 3" charset="2"/>
                  <a:buNone/>
                  <a:tabLst/>
                  <a:defRPr/>
                </a:pP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(see Fitrianto, Tanaka, and Nishii, 2018)</a:t>
                </a: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439" r="-658" b="-7604"/>
                </a:stretch>
              </a:blipFill>
            </p:spPr>
            <p:txBody>
              <a:bodyPr/>
              <a:lstStyle/>
              <a:p>
                <a:r>
                  <a:rPr lang="en-US">
                    <a:noFill/>
                  </a:rPr>
                  <a:t> </a:t>
                </a:r>
              </a:p>
            </p:txBody>
          </p:sp>
        </mc:Fallback>
      </mc:AlternateContent>
    </p:spTree>
    <p:extLst>
      <p:ext uri="{BB962C8B-B14F-4D97-AF65-F5344CB8AC3E}">
        <p14:creationId xmlns:p14="http://schemas.microsoft.com/office/powerpoint/2010/main" val="762386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 (Monte Carlo Simulation)</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413675"/>
                <a:ext cx="4461389" cy="195334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B01513"/>
                  </a:buClr>
                  <a:buSzPct val="80000"/>
                  <a:buFont typeface="Wingdings 3" charset="2"/>
                  <a:buChar char=""/>
                  <a:tabLst/>
                  <a:defRPr/>
                </a:pP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True parameter</a:t>
                </a: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𝜶</m:t>
                      </m:r>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𝟓</m:t>
                      </m:r>
                    </m:oMath>
                  </m:oMathPara>
                </a14:m>
                <a:endParaRPr kumimoji="0" lang="en-US" sz="2400" b="1" i="0" u="none" strike="noStrike" kern="15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Arial" panose="020B0604020202020204" pitchFamily="34" charset="0"/>
                </a:endParaRP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 xmlns:m="http://schemas.openxmlformats.org/officeDocument/2006/math">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𝝆</m:t>
                    </m:r>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𝟕</m:t>
                    </m:r>
                  </m:oMath>
                </a14:m>
                <a:r>
                  <a:rPr kumimoji="0" lang="en-US" sz="2400" b="1" i="0" u="none" strike="noStrike" kern="15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Arial" panose="020B0604020202020204" pitchFamily="34" charset="0"/>
                  </a:rPr>
                  <a:t> </a:t>
                </a:r>
              </a:p>
              <a:p>
                <a:pPr marL="0"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413675"/>
                <a:ext cx="4461389" cy="1953344"/>
              </a:xfrm>
              <a:prstGeom prst="rect">
                <a:avLst/>
              </a:prstGeom>
              <a:blipFill>
                <a:blip r:embed="rId2"/>
                <a:stretch>
                  <a:fillRect l="-10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C24AE51-DF54-4825-8842-7C27949FFDE1}"/>
              </a:ext>
            </a:extLst>
          </p:cNvPr>
          <p:cNvPicPr>
            <a:picLocks noChangeAspect="1"/>
          </p:cNvPicPr>
          <p:nvPr/>
        </p:nvPicPr>
        <p:blipFill>
          <a:blip r:embed="rId3"/>
          <a:stretch>
            <a:fillRect/>
          </a:stretch>
        </p:blipFill>
        <p:spPr>
          <a:xfrm>
            <a:off x="6609011" y="1297470"/>
            <a:ext cx="4581728" cy="2894165"/>
          </a:xfrm>
          <a:prstGeom prst="rect">
            <a:avLst/>
          </a:prstGeom>
        </p:spPr>
      </p:pic>
      <p:pic>
        <p:nvPicPr>
          <p:cNvPr id="8" name="Picture 7">
            <a:extLst>
              <a:ext uri="{FF2B5EF4-FFF2-40B4-BE49-F238E27FC236}">
                <a16:creationId xmlns:a16="http://schemas.microsoft.com/office/drawing/2014/main" id="{CF3ABA8D-9B63-4E0C-A0BA-3A40B2486FB5}"/>
              </a:ext>
            </a:extLst>
          </p:cNvPr>
          <p:cNvPicPr>
            <a:picLocks noChangeAspect="1"/>
          </p:cNvPicPr>
          <p:nvPr/>
        </p:nvPicPr>
        <p:blipFill>
          <a:blip r:embed="rId4"/>
          <a:stretch>
            <a:fillRect/>
          </a:stretch>
        </p:blipFill>
        <p:spPr>
          <a:xfrm>
            <a:off x="730121" y="3792209"/>
            <a:ext cx="4917902" cy="3065791"/>
          </a:xfrm>
          <a:prstGeom prst="rect">
            <a:avLst/>
          </a:prstGeom>
        </p:spPr>
      </p:pic>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92552727-B439-4D27-9521-1CFB1EEAA42F}"/>
                  </a:ext>
                </a:extLst>
              </p:cNvPr>
              <p:cNvSpPr txBox="1">
                <a:spLocks/>
              </p:cNvSpPr>
              <p:nvPr/>
            </p:nvSpPr>
            <p:spPr>
              <a:xfrm>
                <a:off x="6729350" y="4348432"/>
                <a:ext cx="4461389" cy="195334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B01513"/>
                  </a:buClr>
                  <a:buSzPct val="80000"/>
                  <a:buFont typeface="Wingdings 3" charset="2"/>
                  <a:buChar char=""/>
                  <a:tabLst/>
                  <a:defRPr/>
                </a:pP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Dengan </a:t>
                </a:r>
                <a:r>
                  <a:rPr kumimoji="0" lang="en-US" sz="24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simulasi</a:t>
                </a: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100</a:t>
                </a: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acc>
                        <m:accPr>
                          <m:chr m:val="̂"/>
                          <m:ctrlP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ctrlPr>
                        </m:accPr>
                        <m:e>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𝜶</m:t>
                          </m:r>
                        </m:e>
                      </m:acc>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𝟎𝟏𝟎𝟑</m:t>
                      </m:r>
                    </m:oMath>
                  </m:oMathPara>
                </a14:m>
                <a:endParaRPr kumimoji="0" lang="en-US" sz="2400" b="1" i="0" u="none" strike="noStrike" kern="15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Arial" panose="020B0604020202020204" pitchFamily="34" charset="0"/>
                </a:endParaRP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 xmlns:m="http://schemas.openxmlformats.org/officeDocument/2006/math">
                    <m:acc>
                      <m:accPr>
                        <m:chr m:val="̂"/>
                        <m:ctrlP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ctrlPr>
                      </m:accPr>
                      <m:e>
                        <m: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𝝆</m:t>
                        </m:r>
                      </m:e>
                    </m:acc>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𝟗𝟖𝟗𝟔</m:t>
                    </m:r>
                  </m:oMath>
                </a14:m>
                <a:r>
                  <a:rPr kumimoji="0" lang="en-US" sz="2400" b="1" i="0" u="none" strike="noStrike" kern="15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Arial" panose="020B0604020202020204" pitchFamily="34" charset="0"/>
                  </a:rPr>
                  <a:t> </a:t>
                </a:r>
              </a:p>
              <a:p>
                <a:pPr marL="0"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p:txBody>
          </p:sp>
        </mc:Choice>
        <mc:Fallback xmlns="">
          <p:sp>
            <p:nvSpPr>
              <p:cNvPr id="10" name="Content Placeholder 5">
                <a:extLst>
                  <a:ext uri="{FF2B5EF4-FFF2-40B4-BE49-F238E27FC236}">
                    <a16:creationId xmlns:a16="http://schemas.microsoft.com/office/drawing/2014/main" id="{92552727-B439-4D27-9521-1CFB1EEAA42F}"/>
                  </a:ext>
                </a:extLst>
              </p:cNvPr>
              <p:cNvSpPr txBox="1">
                <a:spLocks noRot="1" noChangeAspect="1" noMove="1" noResize="1" noEditPoints="1" noAdjustHandles="1" noChangeArrowheads="1" noChangeShapeType="1" noTextEdit="1"/>
              </p:cNvSpPr>
              <p:nvPr/>
            </p:nvSpPr>
            <p:spPr>
              <a:xfrm>
                <a:off x="6729350" y="4348432"/>
                <a:ext cx="4461389" cy="1953344"/>
              </a:xfrm>
              <a:prstGeom prst="rect">
                <a:avLst/>
              </a:prstGeom>
              <a:blipFill>
                <a:blip r:embed="rId5"/>
                <a:stretch>
                  <a:fillRect l="-1093"/>
                </a:stretch>
              </a:blipFill>
            </p:spPr>
            <p:txBody>
              <a:bodyPr/>
              <a:lstStyle/>
              <a:p>
                <a:r>
                  <a:rPr lang="en-US">
                    <a:noFill/>
                  </a:rPr>
                  <a:t> </a:t>
                </a:r>
              </a:p>
            </p:txBody>
          </p:sp>
        </mc:Fallback>
      </mc:AlternateContent>
    </p:spTree>
    <p:extLst>
      <p:ext uri="{BB962C8B-B14F-4D97-AF65-F5344CB8AC3E}">
        <p14:creationId xmlns:p14="http://schemas.microsoft.com/office/powerpoint/2010/main" val="1308265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ESTIMATION: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Bias of OLS (Monte Carlo Simulation)</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413675"/>
                <a:ext cx="4461389" cy="195334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B01513"/>
                  </a:buClr>
                  <a:buSzPct val="80000"/>
                  <a:buFont typeface="Wingdings 3" charset="2"/>
                  <a:buChar char=""/>
                  <a:tabLst/>
                  <a:defRPr/>
                </a:pP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True parameter</a:t>
                </a: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𝜶</m:t>
                      </m:r>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𝟓</m:t>
                      </m:r>
                    </m:oMath>
                  </m:oMathPara>
                </a14:m>
                <a:endParaRPr kumimoji="0" lang="en-US" sz="2400" b="1" i="0" u="none" strike="noStrike" kern="15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Arial" panose="020B0604020202020204" pitchFamily="34" charset="0"/>
                </a:endParaRP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 xmlns:m="http://schemas.openxmlformats.org/officeDocument/2006/math">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𝝆</m:t>
                    </m:r>
                    <m:r>
                      <a:rPr kumimoji="0" lang="en-US" sz="2400" b="1" i="1" u="none" strike="noStrike" kern="15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0" u="none" strike="noStrike" kern="15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oMath>
                </a14:m>
                <a:r>
                  <a:rPr kumimoji="0" lang="en-US" sz="2400" b="1" i="0" u="none" strike="noStrike" kern="15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Arial" panose="020B0604020202020204" pitchFamily="34" charset="0"/>
                  </a:rPr>
                  <a:t> </a:t>
                </a:r>
              </a:p>
              <a:p>
                <a:pPr marL="0"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413675"/>
                <a:ext cx="4461389" cy="1953344"/>
              </a:xfrm>
              <a:prstGeom prst="rect">
                <a:avLst/>
              </a:prstGeom>
              <a:blipFill>
                <a:blip r:embed="rId2"/>
                <a:stretch>
                  <a:fillRect l="-1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92552727-B439-4D27-9521-1CFB1EEAA42F}"/>
                  </a:ext>
                </a:extLst>
              </p:cNvPr>
              <p:cNvSpPr txBox="1">
                <a:spLocks/>
              </p:cNvSpPr>
              <p:nvPr/>
            </p:nvSpPr>
            <p:spPr>
              <a:xfrm>
                <a:off x="6729350" y="4348432"/>
                <a:ext cx="4461389" cy="195334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B01513"/>
                  </a:buClr>
                  <a:buSzPct val="80000"/>
                  <a:buFont typeface="Wingdings 3" charset="2"/>
                  <a:buChar char=""/>
                  <a:tabLst/>
                  <a:defRPr/>
                </a:pP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Dengan </a:t>
                </a:r>
                <a:r>
                  <a:rPr kumimoji="0" lang="en-US" sz="24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simulasi</a:t>
                </a:r>
                <a:r>
                  <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100</a:t>
                </a: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acc>
                        <m:accPr>
                          <m:chr m:val="̂"/>
                          <m:ctrlP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ctrlPr>
                        </m:accPr>
                        <m:e>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𝜶</m:t>
                          </m:r>
                        </m:e>
                      </m:acc>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𝟓𝟒𝟒𝟐</m:t>
                      </m:r>
                    </m:oMath>
                  </m:oMathPara>
                </a14:m>
                <a:endParaRPr kumimoji="0" lang="en-US" sz="2400" b="1" i="1" u="none" strike="noStrike" kern="15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39725"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14:m>
                  <m:oMath xmlns:m="http://schemas.openxmlformats.org/officeDocument/2006/math">
                    <m:acc>
                      <m:accPr>
                        <m:chr m:val="̂"/>
                        <m:ctrlP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ctrlPr>
                      </m:accPr>
                      <m:e>
                        <m:r>
                          <a:rPr kumimoji="0" lang="en-US" sz="2400" b="1" i="1" u="none" strike="noStrike" kern="15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𝝆</m:t>
                        </m:r>
                      </m:e>
                    </m:acc>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2400" b="1" i="1" u="none" strike="noStrike" kern="15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Arial" panose="020B0604020202020204" pitchFamily="34" charset="0"/>
                      </a:rPr>
                      <m:t>𝟎𝟓𝟑𝟔</m:t>
                    </m:r>
                  </m:oMath>
                </a14:m>
                <a:r>
                  <a:rPr kumimoji="0" lang="en-US" sz="2400" b="1" i="0" u="none" strike="noStrike" kern="15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Arial" panose="020B0604020202020204" pitchFamily="34" charset="0"/>
                  </a:rPr>
                  <a:t> </a:t>
                </a:r>
              </a:p>
              <a:p>
                <a:pPr marL="0" marR="0" lvl="0" indent="0" algn="just" defTabSz="457200" rtl="0" eaLnBrk="1" fontAlgn="auto" latinLnBrk="0" hangingPunct="1">
                  <a:lnSpc>
                    <a:spcPct val="150000"/>
                  </a:lnSpc>
                  <a:spcBef>
                    <a:spcPts val="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457200" rtl="0" eaLnBrk="1" fontAlgn="auto" latinLnBrk="0" hangingPunct="1">
                  <a:lnSpc>
                    <a:spcPct val="150000"/>
                  </a:lnSpc>
                  <a:spcBef>
                    <a:spcPts val="600"/>
                  </a:spcBef>
                  <a:spcAft>
                    <a:spcPts val="0"/>
                  </a:spcAft>
                  <a:buClr>
                    <a:srgbClr val="B01513"/>
                  </a:buClr>
                  <a:buSzPct val="80000"/>
                  <a:buFont typeface="Wingdings 3" charset="2"/>
                  <a:buNone/>
                  <a:tabLst/>
                  <a:defRPr/>
                </a:pPr>
                <a:endPar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endParaRPr>
              </a:p>
            </p:txBody>
          </p:sp>
        </mc:Choice>
        <mc:Fallback xmlns="">
          <p:sp>
            <p:nvSpPr>
              <p:cNvPr id="10" name="Content Placeholder 5">
                <a:extLst>
                  <a:ext uri="{FF2B5EF4-FFF2-40B4-BE49-F238E27FC236}">
                    <a16:creationId xmlns:a16="http://schemas.microsoft.com/office/drawing/2014/main" id="{92552727-B439-4D27-9521-1CFB1EEAA42F}"/>
                  </a:ext>
                </a:extLst>
              </p:cNvPr>
              <p:cNvSpPr txBox="1">
                <a:spLocks noRot="1" noChangeAspect="1" noMove="1" noResize="1" noEditPoints="1" noAdjustHandles="1" noChangeArrowheads="1" noChangeShapeType="1" noTextEdit="1"/>
              </p:cNvSpPr>
              <p:nvPr/>
            </p:nvSpPr>
            <p:spPr>
              <a:xfrm>
                <a:off x="6729350" y="4348432"/>
                <a:ext cx="4461389" cy="1953344"/>
              </a:xfrm>
              <a:prstGeom prst="rect">
                <a:avLst/>
              </a:prstGeom>
              <a:blipFill>
                <a:blip r:embed="rId3"/>
                <a:stretch>
                  <a:fillRect l="-10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D31649C-4264-4B1B-BF3C-0B3AC13B40CF}"/>
              </a:ext>
            </a:extLst>
          </p:cNvPr>
          <p:cNvPicPr>
            <a:picLocks noChangeAspect="1"/>
          </p:cNvPicPr>
          <p:nvPr/>
        </p:nvPicPr>
        <p:blipFill>
          <a:blip r:embed="rId4"/>
          <a:stretch>
            <a:fillRect/>
          </a:stretch>
        </p:blipFill>
        <p:spPr>
          <a:xfrm>
            <a:off x="737072" y="3888382"/>
            <a:ext cx="5113273" cy="2873443"/>
          </a:xfrm>
          <a:prstGeom prst="rect">
            <a:avLst/>
          </a:prstGeom>
        </p:spPr>
      </p:pic>
      <p:pic>
        <p:nvPicPr>
          <p:cNvPr id="11" name="Picture 10">
            <a:extLst>
              <a:ext uri="{FF2B5EF4-FFF2-40B4-BE49-F238E27FC236}">
                <a16:creationId xmlns:a16="http://schemas.microsoft.com/office/drawing/2014/main" id="{00A6BBD2-3C8F-4639-B545-58E0C4DAF2C5}"/>
              </a:ext>
            </a:extLst>
          </p:cNvPr>
          <p:cNvPicPr>
            <a:picLocks noChangeAspect="1"/>
          </p:cNvPicPr>
          <p:nvPr/>
        </p:nvPicPr>
        <p:blipFill>
          <a:blip r:embed="rId5"/>
          <a:stretch>
            <a:fillRect/>
          </a:stretch>
        </p:blipFill>
        <p:spPr>
          <a:xfrm>
            <a:off x="6178988" y="1208854"/>
            <a:ext cx="4599259" cy="3057567"/>
          </a:xfrm>
          <a:prstGeom prst="rect">
            <a:avLst/>
          </a:prstGeom>
        </p:spPr>
      </p:pic>
    </p:spTree>
    <p:extLst>
      <p:ext uri="{BB962C8B-B14F-4D97-AF65-F5344CB8AC3E}">
        <p14:creationId xmlns:p14="http://schemas.microsoft.com/office/powerpoint/2010/main" val="1546604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Pure Spatial Autoregressive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δ</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en-ID">
                    <a:noFill/>
                  </a:rPr>
                  <a:t> </a:t>
                </a:r>
              </a:p>
            </p:txBody>
          </p:sp>
        </mc:Fallback>
      </mc:AlternateContent>
    </p:spTree>
    <p:extLst>
      <p:ext uri="{BB962C8B-B14F-4D97-AF65-F5344CB8AC3E}">
        <p14:creationId xmlns:p14="http://schemas.microsoft.com/office/powerpoint/2010/main" val="3668598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8" name="Rectangle 7">
            <a:extLst>
              <a:ext uri="{FF2B5EF4-FFF2-40B4-BE49-F238E27FC236}">
                <a16:creationId xmlns:a16="http://schemas.microsoft.com/office/drawing/2014/main" id="{7BEED32F-701A-4674-A4AE-065866517C53}"/>
              </a:ext>
            </a:extLst>
          </p:cNvPr>
          <p:cNvSpPr/>
          <p:nvPr/>
        </p:nvSpPr>
        <p:spPr>
          <a:xfrm>
            <a:off x="4685383" y="105382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Analisis</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Ekonomi Regional</a:t>
            </a:r>
          </a:p>
        </p:txBody>
      </p:sp>
      <p:sp>
        <p:nvSpPr>
          <p:cNvPr id="5" name="Rectangle 4">
            <a:extLst>
              <a:ext uri="{FF2B5EF4-FFF2-40B4-BE49-F238E27FC236}">
                <a16:creationId xmlns:a16="http://schemas.microsoft.com/office/drawing/2014/main" id="{8DD744F2-4558-A4F1-1DB9-B3599FACC718}"/>
              </a:ext>
            </a:extLst>
          </p:cNvPr>
          <p:cNvSpPr/>
          <p:nvPr/>
        </p:nvSpPr>
        <p:spPr>
          <a:xfrm>
            <a:off x="4685381" y="237114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Keterikatan</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Wilayah</a:t>
            </a:r>
          </a:p>
        </p:txBody>
      </p:sp>
      <p:sp>
        <p:nvSpPr>
          <p:cNvPr id="13" name="Rectangle 12">
            <a:extLst>
              <a:ext uri="{FF2B5EF4-FFF2-40B4-BE49-F238E27FC236}">
                <a16:creationId xmlns:a16="http://schemas.microsoft.com/office/drawing/2014/main" id="{FDA339BE-1933-EF7F-26D2-AF6142B7790C}"/>
              </a:ext>
            </a:extLst>
          </p:cNvPr>
          <p:cNvSpPr/>
          <p:nvPr/>
        </p:nvSpPr>
        <p:spPr>
          <a:xfrm>
            <a:off x="4685381" y="368846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Spillover Effect/Convergences</a:t>
            </a:r>
          </a:p>
        </p:txBody>
      </p:sp>
      <p:cxnSp>
        <p:nvCxnSpPr>
          <p:cNvPr id="29" name="Straight Arrow Connector 28">
            <a:extLst>
              <a:ext uri="{FF2B5EF4-FFF2-40B4-BE49-F238E27FC236}">
                <a16:creationId xmlns:a16="http://schemas.microsoft.com/office/drawing/2014/main" id="{4C502D2E-C294-AE62-99D5-D6AA4ECC7FAA}"/>
              </a:ext>
            </a:extLst>
          </p:cNvPr>
          <p:cNvCxnSpPr>
            <a:stCxn id="8" idx="2"/>
            <a:endCxn id="5" idx="0"/>
          </p:cNvCxnSpPr>
          <p:nvPr/>
        </p:nvCxnSpPr>
        <p:spPr>
          <a:xfrm flipH="1">
            <a:off x="6095998" y="165151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2422D9-7497-EF02-2A65-EE87FF4AE7E9}"/>
              </a:ext>
            </a:extLst>
          </p:cNvPr>
          <p:cNvCxnSpPr/>
          <p:nvPr/>
        </p:nvCxnSpPr>
        <p:spPr>
          <a:xfrm flipH="1">
            <a:off x="6095995" y="296883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438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A44CC82-F5DF-73EF-7FCB-2B18D4AA7CD3}"/>
              </a:ext>
            </a:extLst>
          </p:cNvPr>
          <p:cNvPicPr>
            <a:picLocks noChangeAspect="1"/>
          </p:cNvPicPr>
          <p:nvPr/>
        </p:nvPicPr>
        <p:blipFill>
          <a:blip r:embed="rId3"/>
          <a:stretch>
            <a:fillRect/>
          </a:stretch>
        </p:blipFill>
        <p:spPr>
          <a:xfrm>
            <a:off x="6221201" y="2334017"/>
            <a:ext cx="5970799" cy="4380549"/>
          </a:xfrm>
          <a:prstGeom prst="rect">
            <a:avLst/>
          </a:prstGeom>
        </p:spPr>
      </p:pic>
      <p:pic>
        <p:nvPicPr>
          <p:cNvPr id="18" name="Picture 17">
            <a:extLst>
              <a:ext uri="{FF2B5EF4-FFF2-40B4-BE49-F238E27FC236}">
                <a16:creationId xmlns:a16="http://schemas.microsoft.com/office/drawing/2014/main" id="{8CDDD133-0A4D-902A-54C6-E305C8AD6C84}"/>
              </a:ext>
            </a:extLst>
          </p:cNvPr>
          <p:cNvPicPr>
            <a:picLocks noChangeAspect="1"/>
          </p:cNvPicPr>
          <p:nvPr/>
        </p:nvPicPr>
        <p:blipFill>
          <a:blip r:embed="rId4"/>
          <a:stretch>
            <a:fillRect/>
          </a:stretch>
        </p:blipFill>
        <p:spPr>
          <a:xfrm>
            <a:off x="6221224" y="1602139"/>
            <a:ext cx="5970775" cy="721742"/>
          </a:xfrm>
          <a:prstGeom prst="rect">
            <a:avLst/>
          </a:prstGeom>
        </p:spPr>
      </p:pic>
    </p:spTree>
    <p:extLst>
      <p:ext uri="{BB962C8B-B14F-4D97-AF65-F5344CB8AC3E}">
        <p14:creationId xmlns:p14="http://schemas.microsoft.com/office/powerpoint/2010/main" val="2312412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Pure Spatial Error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λ</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id-ID">
                    <a:noFill/>
                  </a:rPr>
                  <a:t> </a:t>
                </a:r>
              </a:p>
            </p:txBody>
          </p:sp>
        </mc:Fallback>
      </mc:AlternateContent>
    </p:spTree>
    <p:extLst>
      <p:ext uri="{BB962C8B-B14F-4D97-AF65-F5344CB8AC3E}">
        <p14:creationId xmlns:p14="http://schemas.microsoft.com/office/powerpoint/2010/main" val="2298608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732F40-C314-3DFF-18D0-AC04FC9012E9}"/>
              </a:ext>
            </a:extLst>
          </p:cNvPr>
          <p:cNvPicPr>
            <a:picLocks noChangeAspect="1"/>
          </p:cNvPicPr>
          <p:nvPr/>
        </p:nvPicPr>
        <p:blipFill>
          <a:blip r:embed="rId2"/>
          <a:stretch>
            <a:fillRect/>
          </a:stretch>
        </p:blipFill>
        <p:spPr>
          <a:xfrm>
            <a:off x="6221201" y="2324973"/>
            <a:ext cx="5970799" cy="4338469"/>
          </a:xfrm>
          <a:prstGeom prst="rect">
            <a:avLst/>
          </a:prstGeom>
        </p:spPr>
      </p:pic>
      <p:pic>
        <p:nvPicPr>
          <p:cNvPr id="5" name="Picture 4">
            <a:extLst>
              <a:ext uri="{FF2B5EF4-FFF2-40B4-BE49-F238E27FC236}">
                <a16:creationId xmlns:a16="http://schemas.microsoft.com/office/drawing/2014/main" id="{F0BFDD46-A135-7268-3968-42DB08FE9EAD}"/>
              </a:ext>
            </a:extLst>
          </p:cNvPr>
          <p:cNvPicPr>
            <a:picLocks noChangeAspect="1"/>
          </p:cNvPicPr>
          <p:nvPr/>
        </p:nvPicPr>
        <p:blipFill>
          <a:blip r:embed="rId3"/>
          <a:stretch>
            <a:fillRect/>
          </a:stretch>
        </p:blipFill>
        <p:spPr>
          <a:xfrm>
            <a:off x="6221201" y="1602139"/>
            <a:ext cx="5970775" cy="703378"/>
          </a:xfrm>
          <a:prstGeom prst="rect">
            <a:avLst/>
          </a:prstGeom>
        </p:spPr>
      </p:pic>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4"/>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6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Autoregressive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δ</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𝐗</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𝛃</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id-ID">
                    <a:noFill/>
                  </a:rPr>
                  <a:t> </a:t>
                </a:r>
              </a:p>
            </p:txBody>
          </p:sp>
        </mc:Fallback>
      </mc:AlternateContent>
    </p:spTree>
    <p:extLst>
      <p:ext uri="{BB962C8B-B14F-4D97-AF65-F5344CB8AC3E}">
        <p14:creationId xmlns:p14="http://schemas.microsoft.com/office/powerpoint/2010/main" val="1674468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732F40-C314-3DFF-18D0-AC04FC9012E9}"/>
              </a:ext>
            </a:extLst>
          </p:cNvPr>
          <p:cNvPicPr>
            <a:picLocks noChangeAspect="1"/>
          </p:cNvPicPr>
          <p:nvPr/>
        </p:nvPicPr>
        <p:blipFill>
          <a:blip r:embed="rId2"/>
          <a:stretch>
            <a:fillRect/>
          </a:stretch>
        </p:blipFill>
        <p:spPr>
          <a:xfrm>
            <a:off x="6221201" y="2324973"/>
            <a:ext cx="5970799" cy="4338469"/>
          </a:xfrm>
          <a:prstGeom prst="rect">
            <a:avLst/>
          </a:prstGeom>
        </p:spPr>
      </p:pic>
      <p:pic>
        <p:nvPicPr>
          <p:cNvPr id="5" name="Picture 4">
            <a:extLst>
              <a:ext uri="{FF2B5EF4-FFF2-40B4-BE49-F238E27FC236}">
                <a16:creationId xmlns:a16="http://schemas.microsoft.com/office/drawing/2014/main" id="{F0BFDD46-A135-7268-3968-42DB08FE9EAD}"/>
              </a:ext>
            </a:extLst>
          </p:cNvPr>
          <p:cNvPicPr>
            <a:picLocks noChangeAspect="1"/>
          </p:cNvPicPr>
          <p:nvPr/>
        </p:nvPicPr>
        <p:blipFill>
          <a:blip r:embed="rId3"/>
          <a:stretch>
            <a:fillRect/>
          </a:stretch>
        </p:blipFill>
        <p:spPr>
          <a:xfrm>
            <a:off x="6221201" y="1602139"/>
            <a:ext cx="5970775" cy="703378"/>
          </a:xfrm>
          <a:prstGeom prst="rect">
            <a:avLst/>
          </a:prstGeom>
        </p:spPr>
      </p:pic>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4"/>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265A899-2617-9C81-6F0B-BEE088249DA3}"/>
              </a:ext>
            </a:extLst>
          </p:cNvPr>
          <p:cNvPicPr>
            <a:picLocks noChangeAspect="1"/>
          </p:cNvPicPr>
          <p:nvPr/>
        </p:nvPicPr>
        <p:blipFill>
          <a:blip r:embed="rId5"/>
          <a:stretch>
            <a:fillRect/>
          </a:stretch>
        </p:blipFill>
        <p:spPr>
          <a:xfrm>
            <a:off x="6221201" y="1618519"/>
            <a:ext cx="5970775" cy="670618"/>
          </a:xfrm>
          <a:prstGeom prst="rect">
            <a:avLst/>
          </a:prstGeom>
        </p:spPr>
      </p:pic>
      <p:pic>
        <p:nvPicPr>
          <p:cNvPr id="16" name="Picture 15">
            <a:extLst>
              <a:ext uri="{FF2B5EF4-FFF2-40B4-BE49-F238E27FC236}">
                <a16:creationId xmlns:a16="http://schemas.microsoft.com/office/drawing/2014/main" id="{CB5B87FC-23EA-7CE4-1D23-D69F92271D9B}"/>
              </a:ext>
            </a:extLst>
          </p:cNvPr>
          <p:cNvPicPr>
            <a:picLocks noChangeAspect="1"/>
          </p:cNvPicPr>
          <p:nvPr/>
        </p:nvPicPr>
        <p:blipFill>
          <a:blip r:embed="rId6"/>
          <a:stretch>
            <a:fillRect/>
          </a:stretch>
        </p:blipFill>
        <p:spPr>
          <a:xfrm>
            <a:off x="6221201" y="2305518"/>
            <a:ext cx="5970775" cy="4552482"/>
          </a:xfrm>
          <a:prstGeom prst="rect">
            <a:avLst/>
          </a:prstGeom>
        </p:spPr>
      </p:pic>
    </p:spTree>
    <p:extLst>
      <p:ext uri="{BB962C8B-B14F-4D97-AF65-F5344CB8AC3E}">
        <p14:creationId xmlns:p14="http://schemas.microsoft.com/office/powerpoint/2010/main" val="924069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0429" y="3072398"/>
            <a:ext cx="10515600" cy="776288"/>
          </a:xfrm>
        </p:spPr>
        <p:txBody>
          <a:bodyPr>
            <a:noAutofit/>
          </a:bodyPr>
          <a:lstStyle/>
          <a:p>
            <a:pPr algn="ctr"/>
            <a:r>
              <a:rPr lang="en-US" sz="6600" b="1" dirty="0">
                <a:solidFill>
                  <a:srgbClr val="014A73"/>
                </a:solidFill>
                <a:latin typeface="Arial Black" panose="020B0A04020102020204" pitchFamily="34" charset="0"/>
                <a:cs typeface="Segoe UI Light" panose="020B0502040204020203" pitchFamily="34" charset="0"/>
              </a:rPr>
              <a:t>THANK YOU</a:t>
            </a:r>
            <a:endParaRPr lang="id-ID" sz="6600" b="1" dirty="0">
              <a:solidFill>
                <a:srgbClr val="014A73"/>
              </a:solidFill>
              <a:latin typeface="Arial Black" panose="020B0A04020102020204" pitchFamily="34" charset="0"/>
              <a:cs typeface="Segoe UI Light" panose="020B0502040204020203" pitchFamily="34" charset="0"/>
            </a:endParaRPr>
          </a:p>
        </p:txBody>
      </p:sp>
    </p:spTree>
    <p:extLst>
      <p:ext uri="{BB962C8B-B14F-4D97-AF65-F5344CB8AC3E}">
        <p14:creationId xmlns:p14="http://schemas.microsoft.com/office/powerpoint/2010/main" val="272937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sp>
        <p:nvSpPr>
          <p:cNvPr id="15" name="Content Placeholder 5"/>
          <p:cNvSpPr txBox="1">
            <a:spLocks/>
          </p:cNvSpPr>
          <p:nvPr/>
        </p:nvSpPr>
        <p:spPr>
          <a:xfrm>
            <a:off x="665087" y="5922706"/>
            <a:ext cx="10525651" cy="92230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There are two data structure: </a:t>
            </a:r>
            <a:r>
              <a:rPr kumimoji="0" lang="en-US" sz="2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Regular Lattice </a:t>
            </a: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and </a:t>
            </a:r>
            <a:r>
              <a:rPr kumimoji="0" lang="en-US" sz="2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Non-lattice</a:t>
            </a: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a:t>
            </a:r>
            <a:b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br>
            <a:r>
              <a:rPr kumimoji="0" lang="en-US" sz="20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Regular Lattice = </a:t>
            </a: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Grid-cell dataset and </a:t>
            </a:r>
            <a:r>
              <a:rPr kumimoji="0" lang="en-US" sz="20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Non-Lattice</a:t>
            </a: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dataset represents each municipal body.</a:t>
            </a:r>
            <a:endPar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pic>
        <p:nvPicPr>
          <p:cNvPr id="2" name="Picture 1">
            <a:extLst>
              <a:ext uri="{FF2B5EF4-FFF2-40B4-BE49-F238E27FC236}">
                <a16:creationId xmlns:a16="http://schemas.microsoft.com/office/drawing/2014/main" id="{0E8D4BB9-1451-4885-A230-BE81083C99F3}"/>
              </a:ext>
            </a:extLst>
          </p:cNvPr>
          <p:cNvPicPr>
            <a:picLocks noChangeAspect="1"/>
          </p:cNvPicPr>
          <p:nvPr/>
        </p:nvPicPr>
        <p:blipFill>
          <a:blip r:embed="rId2"/>
          <a:stretch>
            <a:fillRect/>
          </a:stretch>
        </p:blipFill>
        <p:spPr>
          <a:xfrm>
            <a:off x="416345" y="1151632"/>
            <a:ext cx="11023134" cy="4746286"/>
          </a:xfrm>
          <a:prstGeom prst="rect">
            <a:avLst/>
          </a:prstGeom>
        </p:spPr>
      </p:pic>
    </p:spTree>
    <p:extLst>
      <p:ext uri="{BB962C8B-B14F-4D97-AF65-F5344CB8AC3E}">
        <p14:creationId xmlns:p14="http://schemas.microsoft.com/office/powerpoint/2010/main" val="345173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Introduction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2" y="1253330"/>
            <a:ext cx="10393897" cy="4968175"/>
          </a:xfrm>
        </p:spPr>
        <p:txBody>
          <a:bodyPr>
            <a:normAutofit/>
          </a:bodyPr>
          <a:lstStyle/>
          <a:p>
            <a:r>
              <a:rPr lang="en-GB" altLang="id-ID" sz="3200" b="1" dirty="0">
                <a:latin typeface="Book Antiqua" panose="02040602050305030304" pitchFamily="18" charset="0"/>
              </a:rPr>
              <a:t>Command-line software</a:t>
            </a:r>
          </a:p>
          <a:p>
            <a:pPr lvl="1"/>
            <a:r>
              <a:rPr lang="en-GB" altLang="id-ID" sz="3200" dirty="0">
                <a:latin typeface="Book Antiqua" panose="02040602050305030304" pitchFamily="18" charset="0"/>
              </a:rPr>
              <a:t>requires knowledge of syntax of commands</a:t>
            </a:r>
          </a:p>
          <a:p>
            <a:pPr lvl="1"/>
            <a:r>
              <a:rPr lang="en-GB" altLang="id-ID" sz="3200" dirty="0">
                <a:latin typeface="Book Antiqua" panose="02040602050305030304" pitchFamily="18" charset="0"/>
              </a:rPr>
              <a:t>reproducible results through scripts</a:t>
            </a:r>
          </a:p>
          <a:p>
            <a:pPr lvl="1"/>
            <a:r>
              <a:rPr lang="en-GB" altLang="id-ID" sz="3200" dirty="0">
                <a:latin typeface="Book Antiqua" panose="02040602050305030304" pitchFamily="18" charset="0"/>
              </a:rPr>
              <a:t>detailed analyses possible</a:t>
            </a:r>
          </a:p>
          <a:p>
            <a:r>
              <a:rPr lang="en-GB" altLang="id-ID" sz="3200" b="1" dirty="0">
                <a:latin typeface="Book Antiqua" panose="02040602050305030304" pitchFamily="18" charset="0"/>
              </a:rPr>
              <a:t>GUI-based software</a:t>
            </a:r>
          </a:p>
          <a:p>
            <a:pPr lvl="1"/>
            <a:r>
              <a:rPr lang="en-GB" altLang="id-ID" sz="3200" dirty="0">
                <a:latin typeface="Book Antiqua" panose="02040602050305030304" pitchFamily="18" charset="0"/>
              </a:rPr>
              <a:t>does not require knowledge of commands</a:t>
            </a:r>
          </a:p>
          <a:p>
            <a:pPr lvl="1"/>
            <a:r>
              <a:rPr lang="en-GB" altLang="id-ID" sz="3200" dirty="0">
                <a:latin typeface="Book Antiqua" panose="02040602050305030304" pitchFamily="18" charset="0"/>
              </a:rPr>
              <a:t>not reproducible actions</a:t>
            </a:r>
          </a:p>
          <a:p>
            <a:r>
              <a:rPr lang="en-GB" altLang="id-ID" sz="3200" b="1" dirty="0">
                <a:latin typeface="Book Antiqua" panose="02040602050305030304" pitchFamily="18" charset="0"/>
              </a:rPr>
              <a:t>Hybrid types (both command-line and GUI)</a:t>
            </a:r>
          </a:p>
        </p:txBody>
      </p:sp>
    </p:spTree>
    <p:extLst>
      <p:ext uri="{BB962C8B-B14F-4D97-AF65-F5344CB8AC3E}">
        <p14:creationId xmlns:p14="http://schemas.microsoft.com/office/powerpoint/2010/main" val="186885742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3545</Words>
  <Application>Microsoft Office PowerPoint</Application>
  <PresentationFormat>Widescreen</PresentationFormat>
  <Paragraphs>604</Paragraphs>
  <Slides>75</Slides>
  <Notes>37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75</vt:i4>
      </vt:variant>
    </vt:vector>
  </HeadingPairs>
  <TitlesOfParts>
    <vt:vector size="93" baseType="lpstr">
      <vt:lpstr>Arial</vt:lpstr>
      <vt:lpstr>Arial Black</vt:lpstr>
      <vt:lpstr>Arial Narrow</vt:lpstr>
      <vt:lpstr>Bahnschrift SemiBold SemiConden</vt:lpstr>
      <vt:lpstr>Book Antiqua</vt:lpstr>
      <vt:lpstr>Calibri</vt:lpstr>
      <vt:lpstr>Calibri Light</vt:lpstr>
      <vt:lpstr>Cambria Math</vt:lpstr>
      <vt:lpstr>Century</vt:lpstr>
      <vt:lpstr>Century Gothic</vt:lpstr>
      <vt:lpstr>Helvetica</vt:lpstr>
      <vt:lpstr>Lucida Console</vt:lpstr>
      <vt:lpstr>Times New Roman</vt:lpstr>
      <vt:lpstr>Wingdings</vt:lpstr>
      <vt:lpstr>Wingdings 3</vt:lpstr>
      <vt:lpstr>Office Theme</vt:lpstr>
      <vt:lpstr>Depan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2021-02-16T05:11:42Z</dcterms:created>
  <dcterms:modified xsi:type="dcterms:W3CDTF">2024-10-04T09:00:17Z</dcterms:modified>
</cp:coreProperties>
</file>